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696" y="-1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10/27/2020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pPr/>
              <a:t>10/27/2020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pPr/>
              <a:t>10/27/2020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10/27/2020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10/27/2020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293B95-AF1C-4AF9-969D-020E0FED4D98}"/>
              </a:ext>
            </a:extLst>
          </p:cNvPr>
          <p:cNvSpPr>
            <a:spLocks noGrp="1"/>
          </p:cNvSpPr>
          <p:nvPr>
            <p:ph type="ctrTitle"/>
          </p:nvPr>
        </p:nvSpPr>
        <p:spPr/>
        <p:txBody>
          <a:bodyPr/>
          <a:lstStyle/>
          <a:p>
            <a:pPr algn="ctr"/>
            <a:r>
              <a:rPr lang="en-IN" dirty="0">
                <a:latin typeface="Times New Roman" panose="02020603050405020304" pitchFamily="18" charset="0"/>
                <a:cs typeface="Times New Roman" panose="02020603050405020304" pitchFamily="18" charset="0"/>
              </a:rPr>
              <a:t>BCAC 232: </a:t>
            </a:r>
            <a:br>
              <a:rPr lang="en-IN" dirty="0">
                <a:latin typeface="Times New Roman" panose="02020603050405020304" pitchFamily="18" charset="0"/>
                <a:cs typeface="Times New Roman" panose="02020603050405020304" pitchFamily="18" charset="0"/>
              </a:rPr>
            </a:br>
            <a:r>
              <a:rPr lang="en-IN" dirty="0">
                <a:latin typeface="Times New Roman" panose="02020603050405020304" pitchFamily="18" charset="0"/>
                <a:cs typeface="Times New Roman" panose="02020603050405020304" pitchFamily="18" charset="0"/>
              </a:rPr>
              <a:t>Data Structures </a:t>
            </a:r>
          </a:p>
        </p:txBody>
      </p:sp>
      <p:sp>
        <p:nvSpPr>
          <p:cNvPr id="4" name="Subtitle 3"/>
          <p:cNvSpPr>
            <a:spLocks noGrp="1"/>
          </p:cNvSpPr>
          <p:nvPr>
            <p:ph type="subTitle" idx="1"/>
          </p:nvPr>
        </p:nvSpPr>
        <p:spPr/>
        <p:txBody>
          <a:bodyPr/>
          <a:lstStyle/>
          <a:p>
            <a:endParaRPr lang="en-IN"/>
          </a:p>
        </p:txBody>
      </p:sp>
    </p:spTree>
    <p:extLst>
      <p:ext uri="{BB962C8B-B14F-4D97-AF65-F5344CB8AC3E}">
        <p14:creationId xmlns:p14="http://schemas.microsoft.com/office/powerpoint/2010/main" xmlns="" val="1108513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C97753-26F6-4212-942A-EBE29D810695}"/>
              </a:ext>
            </a:extLst>
          </p:cNvPr>
          <p:cNvSpPr>
            <a:spLocks noGrp="1"/>
          </p:cNvSpPr>
          <p:nvPr>
            <p:ph type="title"/>
          </p:nvPr>
        </p:nvSpPr>
        <p:spPr>
          <a:xfrm>
            <a:off x="677334" y="609600"/>
            <a:ext cx="8596668" cy="846338"/>
          </a:xfrm>
        </p:spPr>
        <p:txBody>
          <a:bodyPr>
            <a:normAutofit fontScale="90000"/>
          </a:bodyPr>
          <a:lstStyle/>
          <a:p>
            <a:pPr marR="228600">
              <a:tabLst>
                <a:tab pos="5372100" algn="l"/>
              </a:tabLst>
            </a:pPr>
            <a:r>
              <a:rPr lang="en-US" sz="1800" dirty="0">
                <a:effectLst/>
                <a:latin typeface="Bookman Old Style" panose="02050604050505020204" pitchFamily="18" charset="0"/>
                <a:ea typeface="Times New Roman" panose="02020603050405020304" pitchFamily="18" charset="0"/>
              </a:rPr>
              <a:t> </a:t>
            </a:r>
            <a:r>
              <a:rPr lang="en-IN" sz="1800" dirty="0">
                <a:effectLst/>
                <a:latin typeface="Times New Roman" panose="02020603050405020304" pitchFamily="18" charset="0"/>
                <a:ea typeface="Times New Roman" panose="02020603050405020304" pitchFamily="18" charset="0"/>
              </a:rPr>
              <a:t/>
            </a:r>
            <a:br>
              <a:rPr lang="en-IN" sz="1800" dirty="0">
                <a:effectLst/>
                <a:latin typeface="Times New Roman" panose="02020603050405020304" pitchFamily="18" charset="0"/>
                <a:ea typeface="Times New Roman" panose="02020603050405020304" pitchFamily="18" charset="0"/>
              </a:rPr>
            </a:br>
            <a:r>
              <a:rPr lang="en-US" sz="2700" b="1" dirty="0">
                <a:effectLst/>
                <a:latin typeface="Times New Roman" panose="02020603050405020304" pitchFamily="18" charset="0"/>
                <a:ea typeface="Times New Roman" panose="02020603050405020304" pitchFamily="18" charset="0"/>
                <a:cs typeface="Times New Roman" panose="02020603050405020304" pitchFamily="18" charset="0"/>
              </a:rPr>
              <a:t>SELECTION SORT</a:t>
            </a:r>
            <a:r>
              <a:rPr lang="en-IN" sz="1800" dirty="0">
                <a:effectLst/>
                <a:latin typeface="Times New Roman" panose="02020603050405020304" pitchFamily="18" charset="0"/>
                <a:ea typeface="Times New Roman" panose="02020603050405020304" pitchFamily="18" charset="0"/>
              </a:rPr>
              <a:t/>
            </a:r>
            <a:br>
              <a:rPr lang="en-IN" sz="1800" dirty="0">
                <a:effectLst/>
                <a:latin typeface="Times New Roman" panose="02020603050405020304" pitchFamily="18" charset="0"/>
                <a:ea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xmlns="" id="{79E1E998-1A1B-4779-85B1-FC64ED512ED5}"/>
              </a:ext>
            </a:extLst>
          </p:cNvPr>
          <p:cNvSpPr>
            <a:spLocks noGrp="1"/>
          </p:cNvSpPr>
          <p:nvPr>
            <p:ph idx="1"/>
          </p:nvPr>
        </p:nvSpPr>
        <p:spPr>
          <a:xfrm>
            <a:off x="677334" y="1926456"/>
            <a:ext cx="8596668" cy="3888418"/>
          </a:xfrm>
        </p:spPr>
        <p:txBody>
          <a:bodyPr/>
          <a:lstStyle/>
          <a:p>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This sorting technique begins by comparing first element in the  give array of elements  with the rest of the elements to find smallest element and  then that is exchanged with the first element.</a:t>
            </a:r>
          </a:p>
          <a:p>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Then the  process is repeated  with the second element to find second smallest element and is exchanged with the second element and so on.</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Finally , all elements will be arranged in ascending order.</a:t>
            </a:r>
          </a:p>
          <a:p>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Since , the next least element is selected and exchanged appropriately so that elements are  finally sorted, this technique is called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Selection sort.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xmlns="" val="3563771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709DFF9-083F-4ED6-B9CA-AFAF778194C4}"/>
              </a:ext>
            </a:extLst>
          </p:cNvPr>
          <p:cNvSpPr>
            <a:spLocks noGrp="1"/>
          </p:cNvSpPr>
          <p:nvPr>
            <p:ph idx="1"/>
          </p:nvPr>
        </p:nvSpPr>
        <p:spPr>
          <a:xfrm>
            <a:off x="470517" y="550417"/>
            <a:ext cx="9028590" cy="5610686"/>
          </a:xfrm>
        </p:spPr>
        <p:txBody>
          <a:bodyPr/>
          <a:lstStyle/>
          <a:p>
            <a:pPr marL="0" indent="0">
              <a:buNone/>
            </a:pPr>
            <a:r>
              <a:rPr lang="en-US" sz="1800" dirty="0" err="1">
                <a:effectLst/>
                <a:latin typeface="Times New Roman" panose="02020603050405020304" pitchFamily="18" charset="0"/>
                <a:ea typeface="Times New Roman" panose="02020603050405020304" pitchFamily="18" charset="0"/>
              </a:rPr>
              <a:t>Eg</a:t>
            </a:r>
            <a:r>
              <a:rPr lang="en-US" sz="1800" dirty="0">
                <a:effectLst/>
                <a:latin typeface="Times New Roman" panose="02020603050405020304" pitchFamily="18" charset="0"/>
                <a:ea typeface="Times New Roman" panose="02020603050405020304" pitchFamily="18" charset="0"/>
              </a:rPr>
              <a:t>: Consider following array A as below and sort it using selection sort.</a:t>
            </a:r>
          </a:p>
          <a:p>
            <a:pPr marL="0" indent="0">
              <a:buNone/>
            </a:pPr>
            <a:r>
              <a:rPr lang="en-IN" sz="1800" dirty="0">
                <a:effectLst/>
                <a:latin typeface="Times New Roman" panose="02020603050405020304" pitchFamily="18" charset="0"/>
                <a:ea typeface="Times New Roman" panose="02020603050405020304" pitchFamily="18" charset="0"/>
              </a:rPr>
              <a:t> 	A[0]		A[1]		A[2]		A[3]		A[4]</a:t>
            </a:r>
          </a:p>
          <a:p>
            <a:pPr marL="0" indent="0">
              <a:buNone/>
            </a:pPr>
            <a:r>
              <a:rPr lang="en-IN" dirty="0">
                <a:latin typeface="Times New Roman" panose="02020603050405020304" pitchFamily="18" charset="0"/>
                <a:ea typeface="Times New Roman" panose="02020603050405020304" pitchFamily="18" charset="0"/>
              </a:rPr>
              <a:t>A</a:t>
            </a:r>
            <a:endParaRPr lang="en-IN" sz="1800" dirty="0">
              <a:effectLst/>
              <a:latin typeface="Times New Roman" panose="02020603050405020304" pitchFamily="18" charset="0"/>
              <a:ea typeface="Times New Roman" panose="02020603050405020304" pitchFamily="18" charset="0"/>
            </a:endParaRPr>
          </a:p>
          <a:p>
            <a:pPr marL="0" indent="0">
              <a:buNone/>
            </a:pPr>
            <a:endParaRPr lang="en-IN" dirty="0"/>
          </a:p>
          <a:p>
            <a:pPr marL="0" indent="0">
              <a:buNone/>
            </a:pPr>
            <a:r>
              <a:rPr lang="en-US" sz="1800" dirty="0">
                <a:effectLst/>
                <a:latin typeface="Times New Roman" panose="02020603050405020304" pitchFamily="18" charset="0"/>
                <a:ea typeface="Times New Roman" panose="02020603050405020304" pitchFamily="18" charset="0"/>
              </a:rPr>
              <a:t>Begin by  assuming that the first smallest element is in The position 0 </a:t>
            </a:r>
            <a:r>
              <a:rPr lang="en-US" sz="1800" dirty="0" err="1">
                <a:effectLst/>
                <a:latin typeface="Times New Roman" panose="02020603050405020304" pitchFamily="18" charset="0"/>
                <a:ea typeface="Times New Roman" panose="02020603050405020304" pitchFamily="18" charset="0"/>
              </a:rPr>
              <a:t>i.e</a:t>
            </a:r>
            <a:r>
              <a:rPr lang="en-US" sz="1800" dirty="0">
                <a:effectLst/>
                <a:latin typeface="Times New Roman" panose="02020603050405020304" pitchFamily="18" charset="0"/>
                <a:ea typeface="Times New Roman" panose="02020603050405020304" pitchFamily="18" charset="0"/>
              </a:rPr>
              <a:t>, small=A[0] and pos=0. Then as smaller element is found assign that to small and its position to pos.</a:t>
            </a:r>
            <a:endParaRPr lang="en-IN" sz="1800" dirty="0">
              <a:effectLst/>
              <a:latin typeface="Times New Roman" panose="02020603050405020304" pitchFamily="18" charset="0"/>
              <a:ea typeface="Times New Roman" panose="02020603050405020304" pitchFamily="18" charset="0"/>
            </a:endParaRPr>
          </a:p>
          <a:p>
            <a:pPr marL="0" indent="0">
              <a:buNone/>
            </a:pPr>
            <a:r>
              <a:rPr lang="en-IN" dirty="0"/>
              <a:t>											</a:t>
            </a:r>
            <a:r>
              <a:rPr lang="en-US" sz="1800" dirty="0">
                <a:effectLst/>
                <a:latin typeface="Times New Roman" panose="02020603050405020304" pitchFamily="18" charset="0"/>
                <a:ea typeface="Times New Roman" panose="02020603050405020304" pitchFamily="18" charset="0"/>
              </a:rPr>
              <a:t>A[1]&lt;small , small=20, pos=1.</a:t>
            </a:r>
          </a:p>
          <a:p>
            <a:pPr marL="0" indent="0">
              <a:buNone/>
            </a:pPr>
            <a:endParaRPr lang="en-US" dirty="0">
              <a:latin typeface="Times New Roman" panose="02020603050405020304" pitchFamily="18" charset="0"/>
            </a:endParaRPr>
          </a:p>
          <a:p>
            <a:pPr marL="0" indent="0">
              <a:buNone/>
            </a:pPr>
            <a:r>
              <a:rPr lang="en-US" dirty="0">
                <a:latin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A[2]&gt;small, small=20,pos=1</a:t>
            </a:r>
          </a:p>
          <a:p>
            <a:pPr marL="0" indent="0">
              <a:buNone/>
            </a:pPr>
            <a:r>
              <a:rPr lang="en-US" dirty="0">
                <a:latin typeface="Times New Roman" panose="02020603050405020304" pitchFamily="18" charset="0"/>
                <a:ea typeface="Times New Roman" panose="02020603050405020304" pitchFamily="18" charset="0"/>
              </a:rPr>
              <a:t>																		Pass I</a:t>
            </a:r>
            <a:endParaRPr lang="en-US" sz="1800" dirty="0">
              <a:effectLst/>
              <a:latin typeface="Times New Roman" panose="02020603050405020304" pitchFamily="18" charset="0"/>
              <a:ea typeface="Times New Roman" panose="02020603050405020304" pitchFamily="18" charset="0"/>
            </a:endParaRPr>
          </a:p>
          <a:p>
            <a:pPr marL="0" indent="0">
              <a:buNone/>
            </a:pPr>
            <a:r>
              <a:rPr lang="en-US" dirty="0">
                <a:latin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A[3]&lt;small, small=5, pos=3</a:t>
            </a:r>
          </a:p>
          <a:p>
            <a:pPr marL="0" indent="0">
              <a:buNone/>
            </a:pPr>
            <a:endParaRPr lang="en-US" dirty="0">
              <a:latin typeface="Times New Roman" panose="02020603050405020304" pitchFamily="18" charset="0"/>
            </a:endParaRPr>
          </a:p>
          <a:p>
            <a:pPr marL="0" indent="0">
              <a:buNone/>
            </a:pPr>
            <a:r>
              <a:rPr lang="en-US" dirty="0">
                <a:latin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A[4]&gt;small, small=5,pos=3</a:t>
            </a:r>
            <a:endParaRPr lang="en-IN" dirty="0"/>
          </a:p>
          <a:p>
            <a:pPr marL="0" indent="0">
              <a:buNone/>
            </a:pPr>
            <a:endParaRPr lang="en-IN" dirty="0"/>
          </a:p>
        </p:txBody>
      </p:sp>
      <p:graphicFrame>
        <p:nvGraphicFramePr>
          <p:cNvPr id="4" name="Table 4">
            <a:extLst>
              <a:ext uri="{FF2B5EF4-FFF2-40B4-BE49-F238E27FC236}">
                <a16:creationId xmlns:a16="http://schemas.microsoft.com/office/drawing/2014/main" xmlns="" id="{A3D67E3B-8B5E-463A-B5BF-0BBF3A07B47F}"/>
              </a:ext>
            </a:extLst>
          </p:cNvPr>
          <p:cNvGraphicFramePr>
            <a:graphicFrameLocks noGrp="1"/>
          </p:cNvGraphicFramePr>
          <p:nvPr>
            <p:extLst>
              <p:ext uri="{D42A27DB-BD31-4B8C-83A1-F6EECF244321}">
                <p14:modId xmlns:p14="http://schemas.microsoft.com/office/powerpoint/2010/main" xmlns="" val="1962409645"/>
              </p:ext>
            </p:extLst>
          </p:nvPr>
        </p:nvGraphicFramePr>
        <p:xfrm>
          <a:off x="789126" y="1349980"/>
          <a:ext cx="4644010" cy="370840"/>
        </p:xfrm>
        <a:graphic>
          <a:graphicData uri="http://schemas.openxmlformats.org/drawingml/2006/table">
            <a:tbl>
              <a:tblPr firstRow="1" bandRow="1">
                <a:tableStyleId>{5C22544A-7EE6-4342-B048-85BDC9FD1C3A}</a:tableStyleId>
              </a:tblPr>
              <a:tblGrid>
                <a:gridCol w="928802">
                  <a:extLst>
                    <a:ext uri="{9D8B030D-6E8A-4147-A177-3AD203B41FA5}">
                      <a16:colId xmlns:a16="http://schemas.microsoft.com/office/drawing/2014/main" xmlns="" val="2453040490"/>
                    </a:ext>
                  </a:extLst>
                </a:gridCol>
                <a:gridCol w="928802">
                  <a:extLst>
                    <a:ext uri="{9D8B030D-6E8A-4147-A177-3AD203B41FA5}">
                      <a16:colId xmlns:a16="http://schemas.microsoft.com/office/drawing/2014/main" xmlns="" val="1060487791"/>
                    </a:ext>
                  </a:extLst>
                </a:gridCol>
                <a:gridCol w="928802">
                  <a:extLst>
                    <a:ext uri="{9D8B030D-6E8A-4147-A177-3AD203B41FA5}">
                      <a16:colId xmlns:a16="http://schemas.microsoft.com/office/drawing/2014/main" xmlns="" val="1377653893"/>
                    </a:ext>
                  </a:extLst>
                </a:gridCol>
                <a:gridCol w="928802">
                  <a:extLst>
                    <a:ext uri="{9D8B030D-6E8A-4147-A177-3AD203B41FA5}">
                      <a16:colId xmlns:a16="http://schemas.microsoft.com/office/drawing/2014/main" xmlns="" val="173317080"/>
                    </a:ext>
                  </a:extLst>
                </a:gridCol>
                <a:gridCol w="928802">
                  <a:extLst>
                    <a:ext uri="{9D8B030D-6E8A-4147-A177-3AD203B41FA5}">
                      <a16:colId xmlns:a16="http://schemas.microsoft.com/office/drawing/2014/main" xmlns="" val="61435589"/>
                    </a:ext>
                  </a:extLst>
                </a:gridCol>
              </a:tblGrid>
              <a:tr h="370840">
                <a:tc>
                  <a:txBody>
                    <a:bodyPr/>
                    <a:lstStyle/>
                    <a:p>
                      <a:r>
                        <a:rPr lang="en-IN" dirty="0">
                          <a:solidFill>
                            <a:schemeClr val="tx1"/>
                          </a:solidFill>
                        </a:rPr>
                        <a:t>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dirty="0">
                          <a:solidFill>
                            <a:schemeClr val="tx1"/>
                          </a:solidFill>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dirty="0">
                          <a:solidFill>
                            <a:schemeClr val="tx1"/>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dirty="0">
                          <a:solidFill>
                            <a:schemeClr val="tx1"/>
                          </a:solidFill>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678480296"/>
                  </a:ext>
                </a:extLst>
              </a:tr>
            </a:tbl>
          </a:graphicData>
        </a:graphic>
      </p:graphicFrame>
      <p:graphicFrame>
        <p:nvGraphicFramePr>
          <p:cNvPr id="6" name="Table 4">
            <a:extLst>
              <a:ext uri="{FF2B5EF4-FFF2-40B4-BE49-F238E27FC236}">
                <a16:creationId xmlns:a16="http://schemas.microsoft.com/office/drawing/2014/main" xmlns="" id="{867B3062-A143-49E7-9393-B8F9AD0DEEFA}"/>
              </a:ext>
            </a:extLst>
          </p:cNvPr>
          <p:cNvGraphicFramePr>
            <a:graphicFrameLocks noGrp="1"/>
          </p:cNvGraphicFramePr>
          <p:nvPr>
            <p:extLst>
              <p:ext uri="{D42A27DB-BD31-4B8C-83A1-F6EECF244321}">
                <p14:modId xmlns:p14="http://schemas.microsoft.com/office/powerpoint/2010/main" xmlns="" val="80856480"/>
              </p:ext>
            </p:extLst>
          </p:nvPr>
        </p:nvGraphicFramePr>
        <p:xfrm>
          <a:off x="789126" y="2843813"/>
          <a:ext cx="4644010" cy="370840"/>
        </p:xfrm>
        <a:graphic>
          <a:graphicData uri="http://schemas.openxmlformats.org/drawingml/2006/table">
            <a:tbl>
              <a:tblPr firstRow="1" bandRow="1">
                <a:tableStyleId>{5C22544A-7EE6-4342-B048-85BDC9FD1C3A}</a:tableStyleId>
              </a:tblPr>
              <a:tblGrid>
                <a:gridCol w="928802">
                  <a:extLst>
                    <a:ext uri="{9D8B030D-6E8A-4147-A177-3AD203B41FA5}">
                      <a16:colId xmlns:a16="http://schemas.microsoft.com/office/drawing/2014/main" xmlns="" val="2453040490"/>
                    </a:ext>
                  </a:extLst>
                </a:gridCol>
                <a:gridCol w="928802">
                  <a:extLst>
                    <a:ext uri="{9D8B030D-6E8A-4147-A177-3AD203B41FA5}">
                      <a16:colId xmlns:a16="http://schemas.microsoft.com/office/drawing/2014/main" xmlns="" val="1060487791"/>
                    </a:ext>
                  </a:extLst>
                </a:gridCol>
                <a:gridCol w="928802">
                  <a:extLst>
                    <a:ext uri="{9D8B030D-6E8A-4147-A177-3AD203B41FA5}">
                      <a16:colId xmlns:a16="http://schemas.microsoft.com/office/drawing/2014/main" xmlns="" val="1377653893"/>
                    </a:ext>
                  </a:extLst>
                </a:gridCol>
                <a:gridCol w="928802">
                  <a:extLst>
                    <a:ext uri="{9D8B030D-6E8A-4147-A177-3AD203B41FA5}">
                      <a16:colId xmlns:a16="http://schemas.microsoft.com/office/drawing/2014/main" xmlns="" val="173317080"/>
                    </a:ext>
                  </a:extLst>
                </a:gridCol>
                <a:gridCol w="928802">
                  <a:extLst>
                    <a:ext uri="{9D8B030D-6E8A-4147-A177-3AD203B41FA5}">
                      <a16:colId xmlns:a16="http://schemas.microsoft.com/office/drawing/2014/main" xmlns="" val="61435589"/>
                    </a:ext>
                  </a:extLst>
                </a:gridCol>
              </a:tblGrid>
              <a:tr h="370840">
                <a:tc>
                  <a:txBody>
                    <a:bodyPr/>
                    <a:lstStyle/>
                    <a:p>
                      <a:r>
                        <a:rPr lang="en-IN" dirty="0">
                          <a:solidFill>
                            <a:schemeClr val="tx1"/>
                          </a:solidFill>
                        </a:rPr>
                        <a:t>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dirty="0">
                          <a:solidFill>
                            <a:schemeClr val="tx1"/>
                          </a:solidFill>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dirty="0">
                          <a:solidFill>
                            <a:schemeClr val="tx1"/>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dirty="0">
                          <a:solidFill>
                            <a:schemeClr val="tx1"/>
                          </a:solidFill>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678480296"/>
                  </a:ext>
                </a:extLst>
              </a:tr>
            </a:tbl>
          </a:graphicData>
        </a:graphic>
      </p:graphicFrame>
      <p:graphicFrame>
        <p:nvGraphicFramePr>
          <p:cNvPr id="8" name="Table 4">
            <a:extLst>
              <a:ext uri="{FF2B5EF4-FFF2-40B4-BE49-F238E27FC236}">
                <a16:creationId xmlns:a16="http://schemas.microsoft.com/office/drawing/2014/main" xmlns="" id="{A01B96AF-EF4D-448A-BB24-1AD5A1F55BF4}"/>
              </a:ext>
            </a:extLst>
          </p:cNvPr>
          <p:cNvGraphicFramePr>
            <a:graphicFrameLocks noGrp="1"/>
          </p:cNvGraphicFramePr>
          <p:nvPr>
            <p:extLst>
              <p:ext uri="{D42A27DB-BD31-4B8C-83A1-F6EECF244321}">
                <p14:modId xmlns:p14="http://schemas.microsoft.com/office/powerpoint/2010/main" xmlns="" val="2425847618"/>
              </p:ext>
            </p:extLst>
          </p:nvPr>
        </p:nvGraphicFramePr>
        <p:xfrm>
          <a:off x="789126" y="3641068"/>
          <a:ext cx="4644010" cy="370840"/>
        </p:xfrm>
        <a:graphic>
          <a:graphicData uri="http://schemas.openxmlformats.org/drawingml/2006/table">
            <a:tbl>
              <a:tblPr firstRow="1" bandRow="1">
                <a:tableStyleId>{5C22544A-7EE6-4342-B048-85BDC9FD1C3A}</a:tableStyleId>
              </a:tblPr>
              <a:tblGrid>
                <a:gridCol w="928802">
                  <a:extLst>
                    <a:ext uri="{9D8B030D-6E8A-4147-A177-3AD203B41FA5}">
                      <a16:colId xmlns:a16="http://schemas.microsoft.com/office/drawing/2014/main" xmlns="" val="2453040490"/>
                    </a:ext>
                  </a:extLst>
                </a:gridCol>
                <a:gridCol w="928802">
                  <a:extLst>
                    <a:ext uri="{9D8B030D-6E8A-4147-A177-3AD203B41FA5}">
                      <a16:colId xmlns:a16="http://schemas.microsoft.com/office/drawing/2014/main" xmlns="" val="1060487791"/>
                    </a:ext>
                  </a:extLst>
                </a:gridCol>
                <a:gridCol w="928802">
                  <a:extLst>
                    <a:ext uri="{9D8B030D-6E8A-4147-A177-3AD203B41FA5}">
                      <a16:colId xmlns:a16="http://schemas.microsoft.com/office/drawing/2014/main" xmlns="" val="1377653893"/>
                    </a:ext>
                  </a:extLst>
                </a:gridCol>
                <a:gridCol w="928802">
                  <a:extLst>
                    <a:ext uri="{9D8B030D-6E8A-4147-A177-3AD203B41FA5}">
                      <a16:colId xmlns:a16="http://schemas.microsoft.com/office/drawing/2014/main" xmlns="" val="173317080"/>
                    </a:ext>
                  </a:extLst>
                </a:gridCol>
                <a:gridCol w="928802">
                  <a:extLst>
                    <a:ext uri="{9D8B030D-6E8A-4147-A177-3AD203B41FA5}">
                      <a16:colId xmlns:a16="http://schemas.microsoft.com/office/drawing/2014/main" xmlns="" val="61435589"/>
                    </a:ext>
                  </a:extLst>
                </a:gridCol>
              </a:tblGrid>
              <a:tr h="370840">
                <a:tc>
                  <a:txBody>
                    <a:bodyPr/>
                    <a:lstStyle/>
                    <a:p>
                      <a:r>
                        <a:rPr lang="en-IN" dirty="0">
                          <a:solidFill>
                            <a:schemeClr val="tx1"/>
                          </a:solidFill>
                        </a:rPr>
                        <a:t>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dirty="0">
                          <a:solidFill>
                            <a:schemeClr val="tx1"/>
                          </a:solidFill>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dirty="0">
                          <a:solidFill>
                            <a:schemeClr val="tx1"/>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dirty="0">
                          <a:solidFill>
                            <a:schemeClr val="tx1"/>
                          </a:solidFill>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678480296"/>
                  </a:ext>
                </a:extLst>
              </a:tr>
            </a:tbl>
          </a:graphicData>
        </a:graphic>
      </p:graphicFrame>
      <p:graphicFrame>
        <p:nvGraphicFramePr>
          <p:cNvPr id="10" name="Table 4">
            <a:extLst>
              <a:ext uri="{FF2B5EF4-FFF2-40B4-BE49-F238E27FC236}">
                <a16:creationId xmlns:a16="http://schemas.microsoft.com/office/drawing/2014/main" xmlns="" id="{21348890-22DB-480E-80D0-8E4FDE02192B}"/>
              </a:ext>
            </a:extLst>
          </p:cNvPr>
          <p:cNvGraphicFramePr>
            <a:graphicFrameLocks noGrp="1"/>
          </p:cNvGraphicFramePr>
          <p:nvPr>
            <p:extLst>
              <p:ext uri="{D42A27DB-BD31-4B8C-83A1-F6EECF244321}">
                <p14:modId xmlns:p14="http://schemas.microsoft.com/office/powerpoint/2010/main" xmlns="" val="3113981884"/>
              </p:ext>
            </p:extLst>
          </p:nvPr>
        </p:nvGraphicFramePr>
        <p:xfrm>
          <a:off x="789126" y="4438323"/>
          <a:ext cx="4644010" cy="370840"/>
        </p:xfrm>
        <a:graphic>
          <a:graphicData uri="http://schemas.openxmlformats.org/drawingml/2006/table">
            <a:tbl>
              <a:tblPr firstRow="1" bandRow="1">
                <a:tableStyleId>{5C22544A-7EE6-4342-B048-85BDC9FD1C3A}</a:tableStyleId>
              </a:tblPr>
              <a:tblGrid>
                <a:gridCol w="928802">
                  <a:extLst>
                    <a:ext uri="{9D8B030D-6E8A-4147-A177-3AD203B41FA5}">
                      <a16:colId xmlns:a16="http://schemas.microsoft.com/office/drawing/2014/main" xmlns="" val="2453040490"/>
                    </a:ext>
                  </a:extLst>
                </a:gridCol>
                <a:gridCol w="928802">
                  <a:extLst>
                    <a:ext uri="{9D8B030D-6E8A-4147-A177-3AD203B41FA5}">
                      <a16:colId xmlns:a16="http://schemas.microsoft.com/office/drawing/2014/main" xmlns="" val="1060487791"/>
                    </a:ext>
                  </a:extLst>
                </a:gridCol>
                <a:gridCol w="928802">
                  <a:extLst>
                    <a:ext uri="{9D8B030D-6E8A-4147-A177-3AD203B41FA5}">
                      <a16:colId xmlns:a16="http://schemas.microsoft.com/office/drawing/2014/main" xmlns="" val="1377653893"/>
                    </a:ext>
                  </a:extLst>
                </a:gridCol>
                <a:gridCol w="928802">
                  <a:extLst>
                    <a:ext uri="{9D8B030D-6E8A-4147-A177-3AD203B41FA5}">
                      <a16:colId xmlns:a16="http://schemas.microsoft.com/office/drawing/2014/main" xmlns="" val="173317080"/>
                    </a:ext>
                  </a:extLst>
                </a:gridCol>
                <a:gridCol w="928802">
                  <a:extLst>
                    <a:ext uri="{9D8B030D-6E8A-4147-A177-3AD203B41FA5}">
                      <a16:colId xmlns:a16="http://schemas.microsoft.com/office/drawing/2014/main" xmlns="" val="61435589"/>
                    </a:ext>
                  </a:extLst>
                </a:gridCol>
              </a:tblGrid>
              <a:tr h="370840">
                <a:tc>
                  <a:txBody>
                    <a:bodyPr/>
                    <a:lstStyle/>
                    <a:p>
                      <a:r>
                        <a:rPr lang="en-IN" dirty="0">
                          <a:solidFill>
                            <a:schemeClr val="tx1"/>
                          </a:solidFill>
                        </a:rPr>
                        <a:t>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dirty="0">
                          <a:solidFill>
                            <a:schemeClr val="tx1"/>
                          </a:solidFill>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dirty="0">
                          <a:solidFill>
                            <a:schemeClr val="tx1"/>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dirty="0">
                          <a:solidFill>
                            <a:schemeClr val="tx1"/>
                          </a:solidFill>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678480296"/>
                  </a:ext>
                </a:extLst>
              </a:tr>
            </a:tbl>
          </a:graphicData>
        </a:graphic>
      </p:graphicFrame>
      <p:graphicFrame>
        <p:nvGraphicFramePr>
          <p:cNvPr id="12" name="Table 4">
            <a:extLst>
              <a:ext uri="{FF2B5EF4-FFF2-40B4-BE49-F238E27FC236}">
                <a16:creationId xmlns:a16="http://schemas.microsoft.com/office/drawing/2014/main" xmlns="" id="{FBA1A193-4ECD-4174-8739-64D8EAED2857}"/>
              </a:ext>
            </a:extLst>
          </p:cNvPr>
          <p:cNvGraphicFramePr>
            <a:graphicFrameLocks noGrp="1"/>
          </p:cNvGraphicFramePr>
          <p:nvPr>
            <p:extLst>
              <p:ext uri="{D42A27DB-BD31-4B8C-83A1-F6EECF244321}">
                <p14:modId xmlns:p14="http://schemas.microsoft.com/office/powerpoint/2010/main" xmlns="" val="1828026254"/>
              </p:ext>
            </p:extLst>
          </p:nvPr>
        </p:nvGraphicFramePr>
        <p:xfrm>
          <a:off x="789126" y="5253077"/>
          <a:ext cx="4644010" cy="370840"/>
        </p:xfrm>
        <a:graphic>
          <a:graphicData uri="http://schemas.openxmlformats.org/drawingml/2006/table">
            <a:tbl>
              <a:tblPr firstRow="1" bandRow="1">
                <a:tableStyleId>{5C22544A-7EE6-4342-B048-85BDC9FD1C3A}</a:tableStyleId>
              </a:tblPr>
              <a:tblGrid>
                <a:gridCol w="928802">
                  <a:extLst>
                    <a:ext uri="{9D8B030D-6E8A-4147-A177-3AD203B41FA5}">
                      <a16:colId xmlns:a16="http://schemas.microsoft.com/office/drawing/2014/main" xmlns="" val="2453040490"/>
                    </a:ext>
                  </a:extLst>
                </a:gridCol>
                <a:gridCol w="928802">
                  <a:extLst>
                    <a:ext uri="{9D8B030D-6E8A-4147-A177-3AD203B41FA5}">
                      <a16:colId xmlns:a16="http://schemas.microsoft.com/office/drawing/2014/main" xmlns="" val="1060487791"/>
                    </a:ext>
                  </a:extLst>
                </a:gridCol>
                <a:gridCol w="928802">
                  <a:extLst>
                    <a:ext uri="{9D8B030D-6E8A-4147-A177-3AD203B41FA5}">
                      <a16:colId xmlns:a16="http://schemas.microsoft.com/office/drawing/2014/main" xmlns="" val="1377653893"/>
                    </a:ext>
                  </a:extLst>
                </a:gridCol>
                <a:gridCol w="928802">
                  <a:extLst>
                    <a:ext uri="{9D8B030D-6E8A-4147-A177-3AD203B41FA5}">
                      <a16:colId xmlns:a16="http://schemas.microsoft.com/office/drawing/2014/main" xmlns="" val="173317080"/>
                    </a:ext>
                  </a:extLst>
                </a:gridCol>
                <a:gridCol w="928802">
                  <a:extLst>
                    <a:ext uri="{9D8B030D-6E8A-4147-A177-3AD203B41FA5}">
                      <a16:colId xmlns:a16="http://schemas.microsoft.com/office/drawing/2014/main" xmlns="" val="61435589"/>
                    </a:ext>
                  </a:extLst>
                </a:gridCol>
              </a:tblGrid>
              <a:tr h="370840">
                <a:tc>
                  <a:txBody>
                    <a:bodyPr/>
                    <a:lstStyle/>
                    <a:p>
                      <a:r>
                        <a:rPr lang="en-IN" dirty="0">
                          <a:solidFill>
                            <a:schemeClr val="tx1"/>
                          </a:solidFill>
                        </a:rPr>
                        <a:t>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dirty="0">
                          <a:solidFill>
                            <a:schemeClr val="tx1"/>
                          </a:solidFill>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dirty="0">
                          <a:solidFill>
                            <a:schemeClr val="tx1"/>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dirty="0">
                          <a:solidFill>
                            <a:schemeClr val="tx1"/>
                          </a:solidFill>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678480296"/>
                  </a:ext>
                </a:extLst>
              </a:tr>
            </a:tbl>
          </a:graphicData>
        </a:graphic>
      </p:graphicFrame>
      <p:sp>
        <p:nvSpPr>
          <p:cNvPr id="14" name="Line 3">
            <a:extLst>
              <a:ext uri="{FF2B5EF4-FFF2-40B4-BE49-F238E27FC236}">
                <a16:creationId xmlns:a16="http://schemas.microsoft.com/office/drawing/2014/main" xmlns="" id="{EA449232-B7C6-4608-8CAD-4ABF8C4E9313}"/>
              </a:ext>
            </a:extLst>
          </p:cNvPr>
          <p:cNvSpPr>
            <a:spLocks noChangeShapeType="1"/>
          </p:cNvSpPr>
          <p:nvPr/>
        </p:nvSpPr>
        <p:spPr bwMode="auto">
          <a:xfrm flipH="1">
            <a:off x="8584707" y="2942947"/>
            <a:ext cx="3098" cy="2561207"/>
          </a:xfrm>
          <a:prstGeom prst="line">
            <a:avLst/>
          </a:prstGeom>
          <a:noFill/>
          <a:ln w="3175">
            <a:solidFill>
              <a:srgbClr val="000000"/>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IN"/>
          </a:p>
        </p:txBody>
      </p:sp>
      <p:sp>
        <p:nvSpPr>
          <p:cNvPr id="15" name="Arc 14">
            <a:extLst>
              <a:ext uri="{FF2B5EF4-FFF2-40B4-BE49-F238E27FC236}">
                <a16:creationId xmlns:a16="http://schemas.microsoft.com/office/drawing/2014/main" xmlns="" id="{D51B3CD7-09B6-46A6-A611-24CBD571B116}"/>
              </a:ext>
            </a:extLst>
          </p:cNvPr>
          <p:cNvSpPr/>
          <p:nvPr/>
        </p:nvSpPr>
        <p:spPr>
          <a:xfrm rot="8581251">
            <a:off x="977956" y="2966141"/>
            <a:ext cx="3759607" cy="2944362"/>
          </a:xfrm>
          <a:prstGeom prst="arc">
            <a:avLst>
              <a:gd name="adj1" fmla="val 15908795"/>
              <a:gd name="adj2" fmla="val 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N"/>
          </a:p>
        </p:txBody>
      </p:sp>
    </p:spTree>
    <p:extLst>
      <p:ext uri="{BB962C8B-B14F-4D97-AF65-F5344CB8AC3E}">
        <p14:creationId xmlns:p14="http://schemas.microsoft.com/office/powerpoint/2010/main" xmlns="" val="960375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barn(inVertical)">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additive="base">
                                        <p:cTn id="33" dur="500" fill="hold"/>
                                        <p:tgtEl>
                                          <p:spTgt spid="6"/>
                                        </p:tgtEl>
                                        <p:attrNameLst>
                                          <p:attrName>ppt_x</p:attrName>
                                        </p:attrNameLst>
                                      </p:cBhvr>
                                      <p:tavLst>
                                        <p:tav tm="0">
                                          <p:val>
                                            <p:strVal val="#ppt_x"/>
                                          </p:val>
                                        </p:tav>
                                        <p:tav tm="100000">
                                          <p:val>
                                            <p:strVal val="#ppt_x"/>
                                          </p:val>
                                        </p:tav>
                                      </p:tavLst>
                                    </p:anim>
                                    <p:anim calcmode="lin" valueType="num">
                                      <p:cBhvr additive="base">
                                        <p:cTn id="3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additive="base">
                                        <p:cTn id="3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additive="base">
                                        <p:cTn id="45" dur="500" fill="hold"/>
                                        <p:tgtEl>
                                          <p:spTgt spid="8"/>
                                        </p:tgtEl>
                                        <p:attrNameLst>
                                          <p:attrName>ppt_x</p:attrName>
                                        </p:attrNameLst>
                                      </p:cBhvr>
                                      <p:tavLst>
                                        <p:tav tm="0">
                                          <p:val>
                                            <p:strVal val="#ppt_x"/>
                                          </p:val>
                                        </p:tav>
                                        <p:tav tm="100000">
                                          <p:val>
                                            <p:strVal val="#ppt_x"/>
                                          </p:val>
                                        </p:tav>
                                      </p:tavLst>
                                    </p:anim>
                                    <p:anim calcmode="lin" valueType="num">
                                      <p:cBhvr additive="base">
                                        <p:cTn id="4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 calcmode="lin" valueType="num">
                                      <p:cBhvr additive="base">
                                        <p:cTn id="5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10"/>
                                        </p:tgtEl>
                                        <p:attrNameLst>
                                          <p:attrName>style.visibility</p:attrName>
                                        </p:attrNameLst>
                                      </p:cBhvr>
                                      <p:to>
                                        <p:strVal val="visible"/>
                                      </p:to>
                                    </p:set>
                                    <p:anim calcmode="lin" valueType="num">
                                      <p:cBhvr additive="base">
                                        <p:cTn id="57" dur="500" fill="hold"/>
                                        <p:tgtEl>
                                          <p:spTgt spid="10"/>
                                        </p:tgtEl>
                                        <p:attrNameLst>
                                          <p:attrName>ppt_x</p:attrName>
                                        </p:attrNameLst>
                                      </p:cBhvr>
                                      <p:tavLst>
                                        <p:tav tm="0">
                                          <p:val>
                                            <p:strVal val="#ppt_x"/>
                                          </p:val>
                                        </p:tav>
                                        <p:tav tm="100000">
                                          <p:val>
                                            <p:strVal val="#ppt_x"/>
                                          </p:val>
                                        </p:tav>
                                      </p:tavLst>
                                    </p:anim>
                                    <p:anim calcmode="lin" valueType="num">
                                      <p:cBhvr additive="base">
                                        <p:cTn id="5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 calcmode="lin" valueType="num">
                                      <p:cBhvr additive="base">
                                        <p:cTn id="6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12"/>
                                        </p:tgtEl>
                                        <p:attrNameLst>
                                          <p:attrName>style.visibility</p:attrName>
                                        </p:attrNameLst>
                                      </p:cBhvr>
                                      <p:to>
                                        <p:strVal val="visible"/>
                                      </p:to>
                                    </p:set>
                                    <p:anim calcmode="lin" valueType="num">
                                      <p:cBhvr additive="base">
                                        <p:cTn id="69" dur="500" fill="hold"/>
                                        <p:tgtEl>
                                          <p:spTgt spid="12"/>
                                        </p:tgtEl>
                                        <p:attrNameLst>
                                          <p:attrName>ppt_x</p:attrName>
                                        </p:attrNameLst>
                                      </p:cBhvr>
                                      <p:tavLst>
                                        <p:tav tm="0">
                                          <p:val>
                                            <p:strVal val="#ppt_x"/>
                                          </p:val>
                                        </p:tav>
                                        <p:tav tm="100000">
                                          <p:val>
                                            <p:strVal val="#ppt_x"/>
                                          </p:val>
                                        </p:tav>
                                      </p:tavLst>
                                    </p:anim>
                                    <p:anim calcmode="lin" valueType="num">
                                      <p:cBhvr additive="base">
                                        <p:cTn id="70" dur="500" fill="hold"/>
                                        <p:tgtEl>
                                          <p:spTgt spid="12"/>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additive="base">
                                        <p:cTn id="73" dur="500" fill="hold"/>
                                        <p:tgtEl>
                                          <p:spTgt spid="15"/>
                                        </p:tgtEl>
                                        <p:attrNameLst>
                                          <p:attrName>ppt_x</p:attrName>
                                        </p:attrNameLst>
                                      </p:cBhvr>
                                      <p:tavLst>
                                        <p:tav tm="0">
                                          <p:val>
                                            <p:strVal val="#ppt_x"/>
                                          </p:val>
                                        </p:tav>
                                        <p:tav tm="100000">
                                          <p:val>
                                            <p:strVal val="#ppt_x"/>
                                          </p:val>
                                        </p:tav>
                                      </p:tavLst>
                                    </p:anim>
                                    <p:anim calcmode="lin" valueType="num">
                                      <p:cBhvr additive="base">
                                        <p:cTn id="7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4"/>
                                        </p:tgtEl>
                                        <p:attrNameLst>
                                          <p:attrName>style.visibility</p:attrName>
                                        </p:attrNameLst>
                                      </p:cBhvr>
                                      <p:to>
                                        <p:strVal val="visible"/>
                                      </p:to>
                                    </p:set>
                                    <p:anim calcmode="lin" valueType="num">
                                      <p:cBhvr additive="base">
                                        <p:cTn id="85" dur="500" fill="hold"/>
                                        <p:tgtEl>
                                          <p:spTgt spid="14"/>
                                        </p:tgtEl>
                                        <p:attrNameLst>
                                          <p:attrName>ppt_x</p:attrName>
                                        </p:attrNameLst>
                                      </p:cBhvr>
                                      <p:tavLst>
                                        <p:tav tm="0">
                                          <p:val>
                                            <p:strVal val="#ppt_x"/>
                                          </p:val>
                                        </p:tav>
                                        <p:tav tm="100000">
                                          <p:val>
                                            <p:strVal val="#ppt_x"/>
                                          </p:val>
                                        </p:tav>
                                      </p:tavLst>
                                    </p:anim>
                                    <p:anim calcmode="lin" valueType="num">
                                      <p:cBhvr additive="base">
                                        <p:cTn id="8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3">
                                            <p:txEl>
                                              <p:pRg st="8" end="8"/>
                                            </p:txEl>
                                          </p:spTgt>
                                        </p:tgtEl>
                                        <p:attrNameLst>
                                          <p:attrName>style.visibility</p:attrName>
                                        </p:attrNameLst>
                                      </p:cBhvr>
                                      <p:to>
                                        <p:strVal val="visible"/>
                                      </p:to>
                                    </p:set>
                                    <p:anim calcmode="lin" valueType="num">
                                      <p:cBhvr additive="base">
                                        <p:cTn id="9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16A3AB6-1F75-4FF2-B314-F8043019192B}"/>
              </a:ext>
            </a:extLst>
          </p:cNvPr>
          <p:cNvSpPr>
            <a:spLocks noGrp="1"/>
          </p:cNvSpPr>
          <p:nvPr>
            <p:ph idx="1"/>
          </p:nvPr>
        </p:nvSpPr>
        <p:spPr>
          <a:xfrm>
            <a:off x="506718" y="60918"/>
            <a:ext cx="9579005" cy="6597333"/>
          </a:xfrm>
        </p:spPr>
        <p:txBody>
          <a:bodyPr/>
          <a:lstStyle/>
          <a:p>
            <a:pPr marL="0" indent="0">
              <a:buNone/>
            </a:pPr>
            <a:r>
              <a:rPr lang="en-US" sz="1800" dirty="0">
                <a:effectLst/>
                <a:latin typeface="Times New Roman" panose="02020603050405020304" pitchFamily="18" charset="0"/>
                <a:ea typeface="Times New Roman" panose="02020603050405020304" pitchFamily="18" charset="0"/>
              </a:rPr>
              <a:t>Begin with small=20 and pos=1</a:t>
            </a:r>
          </a:p>
          <a:p>
            <a:pPr marL="0" indent="0">
              <a:buNone/>
            </a:pPr>
            <a:r>
              <a:rPr lang="en-US" dirty="0">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A[2]&gt;small, small=20 and pos=1</a:t>
            </a:r>
          </a:p>
          <a:p>
            <a:pPr marL="0" indent="0">
              <a:buNone/>
            </a:pPr>
            <a:r>
              <a:rPr lang="en-US" dirty="0">
                <a:latin typeface="Times New Roman" panose="02020603050405020304" pitchFamily="18" charset="0"/>
                <a:ea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rPr>
              <a:t>Pass  II</a:t>
            </a:r>
            <a:endParaRPr lang="en-US" dirty="0">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A[3]&gt;small, small=20 and pos=1</a:t>
            </a:r>
          </a:p>
          <a:p>
            <a:pPr marL="0" indent="0">
              <a:buNone/>
            </a:pPr>
            <a:endParaRPr lang="en-US" dirty="0">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A[4]&lt;small, small=15  and pos=4</a:t>
            </a:r>
            <a:endParaRPr lang="en-IN" sz="1800" dirty="0">
              <a:effectLst/>
              <a:latin typeface="Times New Roman" panose="02020603050405020304" pitchFamily="18" charset="0"/>
              <a:ea typeface="Times New Roman" panose="02020603050405020304" pitchFamily="18" charset="0"/>
            </a:endParaRPr>
          </a:p>
          <a:p>
            <a:pPr marL="0" indent="0">
              <a:buNone/>
            </a:pPr>
            <a:endParaRPr lang="en-US"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Initially small=40 and pos=2</a:t>
            </a:r>
          </a:p>
          <a:p>
            <a:pPr marL="0" indent="0">
              <a:buNone/>
            </a:pPr>
            <a:r>
              <a:rPr lang="en-US" sz="1800" dirty="0">
                <a:effectLst/>
                <a:latin typeface="Times New Roman" panose="02020603050405020304" pitchFamily="18" charset="0"/>
                <a:ea typeface="Times New Roman" panose="02020603050405020304" pitchFamily="18" charset="0"/>
              </a:rPr>
              <a:t>										   A[3]&gt;small, small=40 and pos=2 </a:t>
            </a:r>
          </a:p>
          <a:p>
            <a:pPr marL="0" indent="0">
              <a:buNone/>
            </a:pPr>
            <a:r>
              <a:rPr lang="en-US" sz="1800" dirty="0">
                <a:effectLst/>
                <a:latin typeface="Times New Roman" panose="02020603050405020304" pitchFamily="18" charset="0"/>
                <a:ea typeface="Times New Roman" panose="02020603050405020304" pitchFamily="18" charset="0"/>
              </a:rPr>
              <a:t>																		Pass III</a:t>
            </a:r>
          </a:p>
          <a:p>
            <a:pPr marL="0" indent="0">
              <a:buNone/>
            </a:pPr>
            <a:r>
              <a:rPr lang="en-IN" sz="18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A[4]&lt;small, small=20 and pos=4</a:t>
            </a:r>
          </a:p>
          <a:p>
            <a:pPr marL="0" indent="0">
              <a:buNone/>
            </a:pPr>
            <a:r>
              <a:rPr lang="en-US" sz="1800" dirty="0">
                <a:effectLst/>
                <a:latin typeface="Times New Roman" panose="02020603050405020304" pitchFamily="18" charset="0"/>
                <a:ea typeface="Times New Roman" panose="02020603050405020304" pitchFamily="18" charset="0"/>
              </a:rPr>
              <a:t>Initially small=45 and pos=3</a:t>
            </a:r>
          </a:p>
          <a:p>
            <a:pPr marL="0" indent="0">
              <a:buNone/>
            </a:pPr>
            <a:r>
              <a:rPr lang="en-US" dirty="0">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A[3]&gt;small, small=40 and pos=5		Pass IV</a:t>
            </a:r>
          </a:p>
          <a:p>
            <a:pPr marL="0" indent="0">
              <a:buNone/>
            </a:pPr>
            <a:r>
              <a:rPr lang="en-US" sz="1800" dirty="0">
                <a:effectLst/>
                <a:latin typeface="Times New Roman" panose="02020603050405020304" pitchFamily="18" charset="0"/>
                <a:ea typeface="Times New Roman" panose="02020603050405020304" pitchFamily="18" charset="0"/>
              </a:rPr>
              <a:t>Final sort sorted array is </a:t>
            </a:r>
          </a:p>
          <a:p>
            <a:pPr marL="0" indent="0">
              <a:buNone/>
            </a:pPr>
            <a:endParaRPr lang="en-US" sz="1800" dirty="0">
              <a:effectLst/>
              <a:latin typeface="Times New Roman" panose="02020603050405020304" pitchFamily="18" charset="0"/>
              <a:ea typeface="Times New Roman" panose="02020603050405020304" pitchFamily="18" charset="0"/>
            </a:endParaRPr>
          </a:p>
          <a:p>
            <a:pPr marL="0" indent="0">
              <a:buNone/>
            </a:pPr>
            <a:endParaRPr lang="en-IN" sz="1800" dirty="0">
              <a:effectLst/>
              <a:latin typeface="Times New Roman" panose="02020603050405020304" pitchFamily="18" charset="0"/>
              <a:ea typeface="Times New Roman" panose="02020603050405020304" pitchFamily="18" charset="0"/>
            </a:endParaRPr>
          </a:p>
        </p:txBody>
      </p:sp>
      <p:graphicFrame>
        <p:nvGraphicFramePr>
          <p:cNvPr id="5" name="Table 4">
            <a:extLst>
              <a:ext uri="{FF2B5EF4-FFF2-40B4-BE49-F238E27FC236}">
                <a16:creationId xmlns:a16="http://schemas.microsoft.com/office/drawing/2014/main" xmlns="" id="{2D1B3A8E-3145-4D0B-A741-CD2D2A2B5438}"/>
              </a:ext>
            </a:extLst>
          </p:cNvPr>
          <p:cNvGraphicFramePr>
            <a:graphicFrameLocks noGrp="1"/>
          </p:cNvGraphicFramePr>
          <p:nvPr>
            <p:extLst>
              <p:ext uri="{D42A27DB-BD31-4B8C-83A1-F6EECF244321}">
                <p14:modId xmlns:p14="http://schemas.microsoft.com/office/powerpoint/2010/main" xmlns="" val="728911232"/>
              </p:ext>
            </p:extLst>
          </p:nvPr>
        </p:nvGraphicFramePr>
        <p:xfrm>
          <a:off x="623341" y="495861"/>
          <a:ext cx="4644010" cy="407924"/>
        </p:xfrm>
        <a:graphic>
          <a:graphicData uri="http://schemas.openxmlformats.org/drawingml/2006/table">
            <a:tbl>
              <a:tblPr firstRow="1" bandRow="1">
                <a:tableStyleId>{5C22544A-7EE6-4342-B048-85BDC9FD1C3A}</a:tableStyleId>
              </a:tblPr>
              <a:tblGrid>
                <a:gridCol w="928802">
                  <a:extLst>
                    <a:ext uri="{9D8B030D-6E8A-4147-A177-3AD203B41FA5}">
                      <a16:colId xmlns:a16="http://schemas.microsoft.com/office/drawing/2014/main" xmlns="" val="2453040490"/>
                    </a:ext>
                  </a:extLst>
                </a:gridCol>
                <a:gridCol w="928802">
                  <a:extLst>
                    <a:ext uri="{9D8B030D-6E8A-4147-A177-3AD203B41FA5}">
                      <a16:colId xmlns:a16="http://schemas.microsoft.com/office/drawing/2014/main" xmlns="" val="1060487791"/>
                    </a:ext>
                  </a:extLst>
                </a:gridCol>
                <a:gridCol w="928802">
                  <a:extLst>
                    <a:ext uri="{9D8B030D-6E8A-4147-A177-3AD203B41FA5}">
                      <a16:colId xmlns:a16="http://schemas.microsoft.com/office/drawing/2014/main" xmlns="" val="1377653893"/>
                    </a:ext>
                  </a:extLst>
                </a:gridCol>
                <a:gridCol w="928802">
                  <a:extLst>
                    <a:ext uri="{9D8B030D-6E8A-4147-A177-3AD203B41FA5}">
                      <a16:colId xmlns:a16="http://schemas.microsoft.com/office/drawing/2014/main" xmlns="" val="173317080"/>
                    </a:ext>
                  </a:extLst>
                </a:gridCol>
                <a:gridCol w="928802">
                  <a:extLst>
                    <a:ext uri="{9D8B030D-6E8A-4147-A177-3AD203B41FA5}">
                      <a16:colId xmlns:a16="http://schemas.microsoft.com/office/drawing/2014/main" xmlns="" val="61435589"/>
                    </a:ext>
                  </a:extLst>
                </a:gridCol>
              </a:tblGrid>
              <a:tr h="407924">
                <a:tc>
                  <a:txBody>
                    <a:bodyPr/>
                    <a:lstStyle/>
                    <a:p>
                      <a:r>
                        <a:rPr lang="en-IN" sz="2000" dirty="0">
                          <a:solidFill>
                            <a:schemeClr val="tx1"/>
                          </a:solidFill>
                        </a:rPr>
                        <a:t>5</a:t>
                      </a:r>
                    </a:p>
                  </a:txBody>
                  <a:tcPr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sz="2000" dirty="0">
                          <a:solidFill>
                            <a:schemeClr val="tx1"/>
                          </a:solidFill>
                        </a:rPr>
                        <a:t>20</a:t>
                      </a:r>
                    </a:p>
                  </a:txBody>
                  <a:tcPr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sz="2000" dirty="0">
                          <a:solidFill>
                            <a:schemeClr val="tx1"/>
                          </a:solidFill>
                        </a:rPr>
                        <a:t>40</a:t>
                      </a:r>
                    </a:p>
                  </a:txBody>
                  <a:tcPr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sz="2000" dirty="0">
                          <a:solidFill>
                            <a:schemeClr val="tx1"/>
                          </a:solidFill>
                        </a:rPr>
                        <a:t>45</a:t>
                      </a:r>
                    </a:p>
                  </a:txBody>
                  <a:tcPr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sz="2000" dirty="0">
                          <a:solidFill>
                            <a:schemeClr val="tx1"/>
                          </a:solidFill>
                        </a:rPr>
                        <a:t>15</a:t>
                      </a:r>
                    </a:p>
                  </a:txBody>
                  <a:tcPr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678480296"/>
                  </a:ext>
                </a:extLst>
              </a:tr>
            </a:tbl>
          </a:graphicData>
        </a:graphic>
      </p:graphicFrame>
      <p:graphicFrame>
        <p:nvGraphicFramePr>
          <p:cNvPr id="7" name="Table 6">
            <a:extLst>
              <a:ext uri="{FF2B5EF4-FFF2-40B4-BE49-F238E27FC236}">
                <a16:creationId xmlns:a16="http://schemas.microsoft.com/office/drawing/2014/main" xmlns="" id="{F0F85A4B-501C-453A-B70E-16D96EB7743D}"/>
              </a:ext>
            </a:extLst>
          </p:cNvPr>
          <p:cNvGraphicFramePr>
            <a:graphicFrameLocks noGrp="1"/>
          </p:cNvGraphicFramePr>
          <p:nvPr>
            <p:extLst>
              <p:ext uri="{D42A27DB-BD31-4B8C-83A1-F6EECF244321}">
                <p14:modId xmlns:p14="http://schemas.microsoft.com/office/powerpoint/2010/main" xmlns="" val="3376218892"/>
              </p:ext>
            </p:extLst>
          </p:nvPr>
        </p:nvGraphicFramePr>
        <p:xfrm>
          <a:off x="623341" y="1231214"/>
          <a:ext cx="4644010" cy="407924"/>
        </p:xfrm>
        <a:graphic>
          <a:graphicData uri="http://schemas.openxmlformats.org/drawingml/2006/table">
            <a:tbl>
              <a:tblPr firstRow="1" bandRow="1">
                <a:tableStyleId>{5C22544A-7EE6-4342-B048-85BDC9FD1C3A}</a:tableStyleId>
              </a:tblPr>
              <a:tblGrid>
                <a:gridCol w="928802">
                  <a:extLst>
                    <a:ext uri="{9D8B030D-6E8A-4147-A177-3AD203B41FA5}">
                      <a16:colId xmlns:a16="http://schemas.microsoft.com/office/drawing/2014/main" xmlns="" val="2453040490"/>
                    </a:ext>
                  </a:extLst>
                </a:gridCol>
                <a:gridCol w="928802">
                  <a:extLst>
                    <a:ext uri="{9D8B030D-6E8A-4147-A177-3AD203B41FA5}">
                      <a16:colId xmlns:a16="http://schemas.microsoft.com/office/drawing/2014/main" xmlns="" val="1060487791"/>
                    </a:ext>
                  </a:extLst>
                </a:gridCol>
                <a:gridCol w="928802">
                  <a:extLst>
                    <a:ext uri="{9D8B030D-6E8A-4147-A177-3AD203B41FA5}">
                      <a16:colId xmlns:a16="http://schemas.microsoft.com/office/drawing/2014/main" xmlns="" val="1377653893"/>
                    </a:ext>
                  </a:extLst>
                </a:gridCol>
                <a:gridCol w="928802">
                  <a:extLst>
                    <a:ext uri="{9D8B030D-6E8A-4147-A177-3AD203B41FA5}">
                      <a16:colId xmlns:a16="http://schemas.microsoft.com/office/drawing/2014/main" xmlns="" val="173317080"/>
                    </a:ext>
                  </a:extLst>
                </a:gridCol>
                <a:gridCol w="928802">
                  <a:extLst>
                    <a:ext uri="{9D8B030D-6E8A-4147-A177-3AD203B41FA5}">
                      <a16:colId xmlns:a16="http://schemas.microsoft.com/office/drawing/2014/main" xmlns="" val="61435589"/>
                    </a:ext>
                  </a:extLst>
                </a:gridCol>
              </a:tblGrid>
              <a:tr h="407924">
                <a:tc>
                  <a:txBody>
                    <a:bodyPr/>
                    <a:lstStyle/>
                    <a:p>
                      <a:r>
                        <a:rPr lang="en-IN" sz="2000" dirty="0">
                          <a:solidFill>
                            <a:schemeClr val="tx1"/>
                          </a:solidFill>
                        </a:rPr>
                        <a:t>5</a:t>
                      </a:r>
                    </a:p>
                  </a:txBody>
                  <a:tcPr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sz="2000" dirty="0">
                          <a:solidFill>
                            <a:schemeClr val="tx1"/>
                          </a:solidFill>
                        </a:rPr>
                        <a:t>20</a:t>
                      </a:r>
                    </a:p>
                  </a:txBody>
                  <a:tcPr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sz="2000" dirty="0">
                          <a:solidFill>
                            <a:schemeClr val="tx1"/>
                          </a:solidFill>
                        </a:rPr>
                        <a:t>40</a:t>
                      </a:r>
                    </a:p>
                  </a:txBody>
                  <a:tcPr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sz="2000" dirty="0">
                          <a:solidFill>
                            <a:schemeClr val="tx1"/>
                          </a:solidFill>
                        </a:rPr>
                        <a:t>45</a:t>
                      </a:r>
                    </a:p>
                  </a:txBody>
                  <a:tcPr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sz="2000" dirty="0">
                          <a:solidFill>
                            <a:schemeClr val="tx1"/>
                          </a:solidFill>
                        </a:rPr>
                        <a:t>15</a:t>
                      </a:r>
                    </a:p>
                  </a:txBody>
                  <a:tcPr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678480296"/>
                  </a:ext>
                </a:extLst>
              </a:tr>
            </a:tbl>
          </a:graphicData>
        </a:graphic>
      </p:graphicFrame>
      <p:graphicFrame>
        <p:nvGraphicFramePr>
          <p:cNvPr id="9" name="Table 8">
            <a:extLst>
              <a:ext uri="{FF2B5EF4-FFF2-40B4-BE49-F238E27FC236}">
                <a16:creationId xmlns:a16="http://schemas.microsoft.com/office/drawing/2014/main" xmlns="" id="{3F66C106-2D5C-4588-B2FD-0A236013CEEC}"/>
              </a:ext>
            </a:extLst>
          </p:cNvPr>
          <p:cNvGraphicFramePr>
            <a:graphicFrameLocks noGrp="1"/>
          </p:cNvGraphicFramePr>
          <p:nvPr>
            <p:extLst>
              <p:ext uri="{D42A27DB-BD31-4B8C-83A1-F6EECF244321}">
                <p14:modId xmlns:p14="http://schemas.microsoft.com/office/powerpoint/2010/main" xmlns="" val="3015603279"/>
              </p:ext>
            </p:extLst>
          </p:nvPr>
        </p:nvGraphicFramePr>
        <p:xfrm>
          <a:off x="623341" y="2061234"/>
          <a:ext cx="4644010" cy="407924"/>
        </p:xfrm>
        <a:graphic>
          <a:graphicData uri="http://schemas.openxmlformats.org/drawingml/2006/table">
            <a:tbl>
              <a:tblPr firstRow="1" bandRow="1">
                <a:tableStyleId>{5C22544A-7EE6-4342-B048-85BDC9FD1C3A}</a:tableStyleId>
              </a:tblPr>
              <a:tblGrid>
                <a:gridCol w="928802">
                  <a:extLst>
                    <a:ext uri="{9D8B030D-6E8A-4147-A177-3AD203B41FA5}">
                      <a16:colId xmlns:a16="http://schemas.microsoft.com/office/drawing/2014/main" xmlns="" val="2453040490"/>
                    </a:ext>
                  </a:extLst>
                </a:gridCol>
                <a:gridCol w="928802">
                  <a:extLst>
                    <a:ext uri="{9D8B030D-6E8A-4147-A177-3AD203B41FA5}">
                      <a16:colId xmlns:a16="http://schemas.microsoft.com/office/drawing/2014/main" xmlns="" val="1060487791"/>
                    </a:ext>
                  </a:extLst>
                </a:gridCol>
                <a:gridCol w="928802">
                  <a:extLst>
                    <a:ext uri="{9D8B030D-6E8A-4147-A177-3AD203B41FA5}">
                      <a16:colId xmlns:a16="http://schemas.microsoft.com/office/drawing/2014/main" xmlns="" val="1377653893"/>
                    </a:ext>
                  </a:extLst>
                </a:gridCol>
                <a:gridCol w="928802">
                  <a:extLst>
                    <a:ext uri="{9D8B030D-6E8A-4147-A177-3AD203B41FA5}">
                      <a16:colId xmlns:a16="http://schemas.microsoft.com/office/drawing/2014/main" xmlns="" val="173317080"/>
                    </a:ext>
                  </a:extLst>
                </a:gridCol>
                <a:gridCol w="928802">
                  <a:extLst>
                    <a:ext uri="{9D8B030D-6E8A-4147-A177-3AD203B41FA5}">
                      <a16:colId xmlns:a16="http://schemas.microsoft.com/office/drawing/2014/main" xmlns="" val="61435589"/>
                    </a:ext>
                  </a:extLst>
                </a:gridCol>
              </a:tblGrid>
              <a:tr h="407924">
                <a:tc>
                  <a:txBody>
                    <a:bodyPr/>
                    <a:lstStyle/>
                    <a:p>
                      <a:r>
                        <a:rPr lang="en-IN" sz="2000" dirty="0">
                          <a:solidFill>
                            <a:schemeClr val="tx1"/>
                          </a:solidFill>
                        </a:rPr>
                        <a:t>5</a:t>
                      </a:r>
                    </a:p>
                  </a:txBody>
                  <a:tcPr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sz="2000" dirty="0">
                          <a:solidFill>
                            <a:schemeClr val="tx1"/>
                          </a:solidFill>
                        </a:rPr>
                        <a:t>20</a:t>
                      </a:r>
                    </a:p>
                  </a:txBody>
                  <a:tcPr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sz="2000" dirty="0">
                          <a:solidFill>
                            <a:schemeClr val="tx1"/>
                          </a:solidFill>
                        </a:rPr>
                        <a:t>40</a:t>
                      </a:r>
                    </a:p>
                  </a:txBody>
                  <a:tcPr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sz="2000" dirty="0">
                          <a:solidFill>
                            <a:schemeClr val="tx1"/>
                          </a:solidFill>
                        </a:rPr>
                        <a:t>45</a:t>
                      </a:r>
                    </a:p>
                  </a:txBody>
                  <a:tcPr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sz="2000" dirty="0">
                          <a:solidFill>
                            <a:schemeClr val="tx1"/>
                          </a:solidFill>
                        </a:rPr>
                        <a:t>15</a:t>
                      </a:r>
                    </a:p>
                  </a:txBody>
                  <a:tcPr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678480296"/>
                  </a:ext>
                </a:extLst>
              </a:tr>
            </a:tbl>
          </a:graphicData>
        </a:graphic>
      </p:graphicFrame>
      <p:sp>
        <p:nvSpPr>
          <p:cNvPr id="10" name="Line 2">
            <a:extLst>
              <a:ext uri="{FF2B5EF4-FFF2-40B4-BE49-F238E27FC236}">
                <a16:creationId xmlns:a16="http://schemas.microsoft.com/office/drawing/2014/main" xmlns="" id="{0C975C2A-E9D2-4F73-B67E-1EAAA56B9060}"/>
              </a:ext>
            </a:extLst>
          </p:cNvPr>
          <p:cNvSpPr>
            <a:spLocks noChangeShapeType="1"/>
          </p:cNvSpPr>
          <p:nvPr/>
        </p:nvSpPr>
        <p:spPr bwMode="auto">
          <a:xfrm flipH="1">
            <a:off x="8708991" y="591454"/>
            <a:ext cx="21964" cy="1728926"/>
          </a:xfrm>
          <a:prstGeom prst="line">
            <a:avLst/>
          </a:prstGeom>
          <a:noFill/>
          <a:ln w="3175">
            <a:solidFill>
              <a:srgbClr val="000000"/>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IN"/>
          </a:p>
        </p:txBody>
      </p:sp>
      <p:sp>
        <p:nvSpPr>
          <p:cNvPr id="11" name="Arc 10">
            <a:extLst>
              <a:ext uri="{FF2B5EF4-FFF2-40B4-BE49-F238E27FC236}">
                <a16:creationId xmlns:a16="http://schemas.microsoft.com/office/drawing/2014/main" xmlns="" id="{FB74DF0B-9D9C-40B2-A0DF-0C72A4101956}"/>
              </a:ext>
            </a:extLst>
          </p:cNvPr>
          <p:cNvSpPr/>
          <p:nvPr/>
        </p:nvSpPr>
        <p:spPr>
          <a:xfrm rot="6978377">
            <a:off x="1604206" y="-841311"/>
            <a:ext cx="2308827" cy="4594457"/>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a:p>
        </p:txBody>
      </p:sp>
      <p:graphicFrame>
        <p:nvGraphicFramePr>
          <p:cNvPr id="14" name="Table 14">
            <a:extLst>
              <a:ext uri="{FF2B5EF4-FFF2-40B4-BE49-F238E27FC236}">
                <a16:creationId xmlns:a16="http://schemas.microsoft.com/office/drawing/2014/main" xmlns="" id="{1F5B8495-9E3C-4824-96C5-5837AEF29903}"/>
              </a:ext>
            </a:extLst>
          </p:cNvPr>
          <p:cNvGraphicFramePr>
            <a:graphicFrameLocks noGrp="1"/>
          </p:cNvGraphicFramePr>
          <p:nvPr>
            <p:extLst>
              <p:ext uri="{D42A27DB-BD31-4B8C-83A1-F6EECF244321}">
                <p14:modId xmlns:p14="http://schemas.microsoft.com/office/powerpoint/2010/main" xmlns="" val="3455089841"/>
              </p:ext>
            </p:extLst>
          </p:nvPr>
        </p:nvGraphicFramePr>
        <p:xfrm>
          <a:off x="629591" y="3269450"/>
          <a:ext cx="4637760" cy="407924"/>
        </p:xfrm>
        <a:graphic>
          <a:graphicData uri="http://schemas.openxmlformats.org/drawingml/2006/table">
            <a:tbl>
              <a:tblPr firstRow="1" bandRow="1">
                <a:tableStyleId>{5C22544A-7EE6-4342-B048-85BDC9FD1C3A}</a:tableStyleId>
              </a:tblPr>
              <a:tblGrid>
                <a:gridCol w="927552">
                  <a:extLst>
                    <a:ext uri="{9D8B030D-6E8A-4147-A177-3AD203B41FA5}">
                      <a16:colId xmlns:a16="http://schemas.microsoft.com/office/drawing/2014/main" xmlns="" val="28884408"/>
                    </a:ext>
                  </a:extLst>
                </a:gridCol>
                <a:gridCol w="927552">
                  <a:extLst>
                    <a:ext uri="{9D8B030D-6E8A-4147-A177-3AD203B41FA5}">
                      <a16:colId xmlns:a16="http://schemas.microsoft.com/office/drawing/2014/main" xmlns="" val="4048108097"/>
                    </a:ext>
                  </a:extLst>
                </a:gridCol>
                <a:gridCol w="927552">
                  <a:extLst>
                    <a:ext uri="{9D8B030D-6E8A-4147-A177-3AD203B41FA5}">
                      <a16:colId xmlns:a16="http://schemas.microsoft.com/office/drawing/2014/main" xmlns="" val="59671714"/>
                    </a:ext>
                  </a:extLst>
                </a:gridCol>
                <a:gridCol w="927552">
                  <a:extLst>
                    <a:ext uri="{9D8B030D-6E8A-4147-A177-3AD203B41FA5}">
                      <a16:colId xmlns:a16="http://schemas.microsoft.com/office/drawing/2014/main" xmlns="" val="954854788"/>
                    </a:ext>
                  </a:extLst>
                </a:gridCol>
                <a:gridCol w="927552">
                  <a:extLst>
                    <a:ext uri="{9D8B030D-6E8A-4147-A177-3AD203B41FA5}">
                      <a16:colId xmlns:a16="http://schemas.microsoft.com/office/drawing/2014/main" xmlns="" val="1245394448"/>
                    </a:ext>
                  </a:extLst>
                </a:gridCol>
              </a:tblGrid>
              <a:tr h="407924">
                <a:tc>
                  <a:txBody>
                    <a:bodyPr/>
                    <a:lstStyle/>
                    <a:p>
                      <a:r>
                        <a:rPr lang="en-IN" sz="2000" dirty="0">
                          <a:solidFill>
                            <a:schemeClr val="tx1"/>
                          </a:solidFill>
                        </a:rPr>
                        <a:t>5</a:t>
                      </a:r>
                    </a:p>
                  </a:txBody>
                  <a:tcPr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sz="2000" dirty="0">
                          <a:solidFill>
                            <a:schemeClr val="tx1"/>
                          </a:solidFill>
                        </a:rPr>
                        <a:t>15</a:t>
                      </a:r>
                    </a:p>
                  </a:txBody>
                  <a:tcPr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sz="2000" dirty="0">
                          <a:solidFill>
                            <a:schemeClr val="tx1"/>
                          </a:solidFill>
                        </a:rPr>
                        <a:t>40</a:t>
                      </a:r>
                    </a:p>
                  </a:txBody>
                  <a:tcPr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sz="2000" dirty="0">
                          <a:solidFill>
                            <a:schemeClr val="tx1"/>
                          </a:solidFill>
                        </a:rPr>
                        <a:t>45</a:t>
                      </a:r>
                    </a:p>
                  </a:txBody>
                  <a:tcPr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sz="2000" dirty="0">
                          <a:solidFill>
                            <a:schemeClr val="tx1"/>
                          </a:solidFill>
                        </a:rPr>
                        <a:t>20</a:t>
                      </a:r>
                    </a:p>
                  </a:txBody>
                  <a:tcPr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981913917"/>
                  </a:ext>
                </a:extLst>
              </a:tr>
            </a:tbl>
          </a:graphicData>
        </a:graphic>
      </p:graphicFrame>
      <p:graphicFrame>
        <p:nvGraphicFramePr>
          <p:cNvPr id="16" name="Table 14">
            <a:extLst>
              <a:ext uri="{FF2B5EF4-FFF2-40B4-BE49-F238E27FC236}">
                <a16:creationId xmlns:a16="http://schemas.microsoft.com/office/drawing/2014/main" xmlns="" id="{5C416BBB-4FCA-4390-817A-5FDCDCD1B264}"/>
              </a:ext>
            </a:extLst>
          </p:cNvPr>
          <p:cNvGraphicFramePr>
            <a:graphicFrameLocks noGrp="1"/>
          </p:cNvGraphicFramePr>
          <p:nvPr>
            <p:extLst>
              <p:ext uri="{D42A27DB-BD31-4B8C-83A1-F6EECF244321}">
                <p14:modId xmlns:p14="http://schemas.microsoft.com/office/powerpoint/2010/main" xmlns="" val="3889676784"/>
              </p:ext>
            </p:extLst>
          </p:nvPr>
        </p:nvGraphicFramePr>
        <p:xfrm>
          <a:off x="629591" y="4055244"/>
          <a:ext cx="4637760" cy="407924"/>
        </p:xfrm>
        <a:graphic>
          <a:graphicData uri="http://schemas.openxmlformats.org/drawingml/2006/table">
            <a:tbl>
              <a:tblPr firstRow="1" bandRow="1">
                <a:tableStyleId>{5C22544A-7EE6-4342-B048-85BDC9FD1C3A}</a:tableStyleId>
              </a:tblPr>
              <a:tblGrid>
                <a:gridCol w="927552">
                  <a:extLst>
                    <a:ext uri="{9D8B030D-6E8A-4147-A177-3AD203B41FA5}">
                      <a16:colId xmlns:a16="http://schemas.microsoft.com/office/drawing/2014/main" xmlns="" val="28884408"/>
                    </a:ext>
                  </a:extLst>
                </a:gridCol>
                <a:gridCol w="927552">
                  <a:extLst>
                    <a:ext uri="{9D8B030D-6E8A-4147-A177-3AD203B41FA5}">
                      <a16:colId xmlns:a16="http://schemas.microsoft.com/office/drawing/2014/main" xmlns="" val="4048108097"/>
                    </a:ext>
                  </a:extLst>
                </a:gridCol>
                <a:gridCol w="927552">
                  <a:extLst>
                    <a:ext uri="{9D8B030D-6E8A-4147-A177-3AD203B41FA5}">
                      <a16:colId xmlns:a16="http://schemas.microsoft.com/office/drawing/2014/main" xmlns="" val="59671714"/>
                    </a:ext>
                  </a:extLst>
                </a:gridCol>
                <a:gridCol w="927552">
                  <a:extLst>
                    <a:ext uri="{9D8B030D-6E8A-4147-A177-3AD203B41FA5}">
                      <a16:colId xmlns:a16="http://schemas.microsoft.com/office/drawing/2014/main" xmlns="" val="954854788"/>
                    </a:ext>
                  </a:extLst>
                </a:gridCol>
                <a:gridCol w="927552">
                  <a:extLst>
                    <a:ext uri="{9D8B030D-6E8A-4147-A177-3AD203B41FA5}">
                      <a16:colId xmlns:a16="http://schemas.microsoft.com/office/drawing/2014/main" xmlns="" val="1245394448"/>
                    </a:ext>
                  </a:extLst>
                </a:gridCol>
              </a:tblGrid>
              <a:tr h="407924">
                <a:tc>
                  <a:txBody>
                    <a:bodyPr/>
                    <a:lstStyle/>
                    <a:p>
                      <a:r>
                        <a:rPr lang="en-IN" sz="2000" dirty="0">
                          <a:solidFill>
                            <a:schemeClr val="tx1"/>
                          </a:solidFill>
                        </a:rPr>
                        <a:t>5</a:t>
                      </a:r>
                    </a:p>
                  </a:txBody>
                  <a:tcPr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sz="2000" dirty="0">
                          <a:solidFill>
                            <a:schemeClr val="tx1"/>
                          </a:solidFill>
                        </a:rPr>
                        <a:t>15</a:t>
                      </a:r>
                    </a:p>
                  </a:txBody>
                  <a:tcPr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sz="2000" dirty="0">
                          <a:solidFill>
                            <a:schemeClr val="tx1"/>
                          </a:solidFill>
                        </a:rPr>
                        <a:t>40</a:t>
                      </a:r>
                    </a:p>
                  </a:txBody>
                  <a:tcPr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sz="2000" dirty="0">
                          <a:solidFill>
                            <a:schemeClr val="tx1"/>
                          </a:solidFill>
                        </a:rPr>
                        <a:t>45</a:t>
                      </a:r>
                    </a:p>
                  </a:txBody>
                  <a:tcPr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sz="2000" dirty="0">
                          <a:solidFill>
                            <a:schemeClr val="tx1"/>
                          </a:solidFill>
                        </a:rPr>
                        <a:t>20</a:t>
                      </a:r>
                    </a:p>
                  </a:txBody>
                  <a:tcPr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981913917"/>
                  </a:ext>
                </a:extLst>
              </a:tr>
            </a:tbl>
          </a:graphicData>
        </a:graphic>
      </p:graphicFrame>
      <p:sp>
        <p:nvSpPr>
          <p:cNvPr id="18" name="Line 2">
            <a:extLst>
              <a:ext uri="{FF2B5EF4-FFF2-40B4-BE49-F238E27FC236}">
                <a16:creationId xmlns:a16="http://schemas.microsoft.com/office/drawing/2014/main" xmlns="" id="{D2895F94-41B1-4B43-9A45-6AB8E5DEF9FC}"/>
              </a:ext>
            </a:extLst>
          </p:cNvPr>
          <p:cNvSpPr>
            <a:spLocks noChangeShapeType="1"/>
          </p:cNvSpPr>
          <p:nvPr/>
        </p:nvSpPr>
        <p:spPr bwMode="auto">
          <a:xfrm flipH="1">
            <a:off x="8624421" y="3391414"/>
            <a:ext cx="4672" cy="991025"/>
          </a:xfrm>
          <a:prstGeom prst="line">
            <a:avLst/>
          </a:prstGeom>
          <a:noFill/>
          <a:ln w="3175">
            <a:solidFill>
              <a:srgbClr val="000000"/>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IN"/>
          </a:p>
        </p:txBody>
      </p:sp>
      <p:sp>
        <p:nvSpPr>
          <p:cNvPr id="19" name="Arc 18">
            <a:extLst>
              <a:ext uri="{FF2B5EF4-FFF2-40B4-BE49-F238E27FC236}">
                <a16:creationId xmlns:a16="http://schemas.microsoft.com/office/drawing/2014/main" xmlns="" id="{D7C58B93-B14A-4882-9B78-61C4820817A9}"/>
              </a:ext>
            </a:extLst>
          </p:cNvPr>
          <p:cNvSpPr/>
          <p:nvPr/>
        </p:nvSpPr>
        <p:spPr>
          <a:xfrm rot="9321520">
            <a:off x="2921133" y="3024799"/>
            <a:ext cx="3364816" cy="1514486"/>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a:p>
        </p:txBody>
      </p:sp>
      <p:graphicFrame>
        <p:nvGraphicFramePr>
          <p:cNvPr id="21" name="Table 14">
            <a:extLst>
              <a:ext uri="{FF2B5EF4-FFF2-40B4-BE49-F238E27FC236}">
                <a16:creationId xmlns:a16="http://schemas.microsoft.com/office/drawing/2014/main" xmlns="" id="{1CB6CA28-19AF-497B-BCA7-2B6C15178D03}"/>
              </a:ext>
            </a:extLst>
          </p:cNvPr>
          <p:cNvGraphicFramePr>
            <a:graphicFrameLocks noGrp="1"/>
          </p:cNvGraphicFramePr>
          <p:nvPr>
            <p:extLst>
              <p:ext uri="{D42A27DB-BD31-4B8C-83A1-F6EECF244321}">
                <p14:modId xmlns:p14="http://schemas.microsoft.com/office/powerpoint/2010/main" xmlns="" val="3587357071"/>
              </p:ext>
            </p:extLst>
          </p:nvPr>
        </p:nvGraphicFramePr>
        <p:xfrm>
          <a:off x="623341" y="4841038"/>
          <a:ext cx="4637760" cy="407924"/>
        </p:xfrm>
        <a:graphic>
          <a:graphicData uri="http://schemas.openxmlformats.org/drawingml/2006/table">
            <a:tbl>
              <a:tblPr firstRow="1" bandRow="1">
                <a:tableStyleId>{5C22544A-7EE6-4342-B048-85BDC9FD1C3A}</a:tableStyleId>
              </a:tblPr>
              <a:tblGrid>
                <a:gridCol w="927552">
                  <a:extLst>
                    <a:ext uri="{9D8B030D-6E8A-4147-A177-3AD203B41FA5}">
                      <a16:colId xmlns:a16="http://schemas.microsoft.com/office/drawing/2014/main" xmlns="" val="28884408"/>
                    </a:ext>
                  </a:extLst>
                </a:gridCol>
                <a:gridCol w="927552">
                  <a:extLst>
                    <a:ext uri="{9D8B030D-6E8A-4147-A177-3AD203B41FA5}">
                      <a16:colId xmlns:a16="http://schemas.microsoft.com/office/drawing/2014/main" xmlns="" val="4048108097"/>
                    </a:ext>
                  </a:extLst>
                </a:gridCol>
                <a:gridCol w="927552">
                  <a:extLst>
                    <a:ext uri="{9D8B030D-6E8A-4147-A177-3AD203B41FA5}">
                      <a16:colId xmlns:a16="http://schemas.microsoft.com/office/drawing/2014/main" xmlns="" val="59671714"/>
                    </a:ext>
                  </a:extLst>
                </a:gridCol>
                <a:gridCol w="927552">
                  <a:extLst>
                    <a:ext uri="{9D8B030D-6E8A-4147-A177-3AD203B41FA5}">
                      <a16:colId xmlns:a16="http://schemas.microsoft.com/office/drawing/2014/main" xmlns="" val="954854788"/>
                    </a:ext>
                  </a:extLst>
                </a:gridCol>
                <a:gridCol w="927552">
                  <a:extLst>
                    <a:ext uri="{9D8B030D-6E8A-4147-A177-3AD203B41FA5}">
                      <a16:colId xmlns:a16="http://schemas.microsoft.com/office/drawing/2014/main" xmlns="" val="1245394448"/>
                    </a:ext>
                  </a:extLst>
                </a:gridCol>
              </a:tblGrid>
              <a:tr h="407924">
                <a:tc>
                  <a:txBody>
                    <a:bodyPr/>
                    <a:lstStyle/>
                    <a:p>
                      <a:r>
                        <a:rPr lang="en-IN" sz="2000" dirty="0">
                          <a:solidFill>
                            <a:schemeClr val="tx1"/>
                          </a:solidFill>
                        </a:rPr>
                        <a:t>5</a:t>
                      </a:r>
                    </a:p>
                  </a:txBody>
                  <a:tcPr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sz="2000" dirty="0">
                          <a:solidFill>
                            <a:schemeClr val="tx1"/>
                          </a:solidFill>
                        </a:rPr>
                        <a:t>15</a:t>
                      </a:r>
                    </a:p>
                  </a:txBody>
                  <a:tcPr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sz="2000" dirty="0">
                          <a:solidFill>
                            <a:schemeClr val="tx1"/>
                          </a:solidFill>
                        </a:rPr>
                        <a:t>20</a:t>
                      </a:r>
                    </a:p>
                  </a:txBody>
                  <a:tcPr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sz="2000" dirty="0">
                          <a:solidFill>
                            <a:schemeClr val="tx1"/>
                          </a:solidFill>
                        </a:rPr>
                        <a:t>45</a:t>
                      </a:r>
                    </a:p>
                  </a:txBody>
                  <a:tcPr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sz="2000" dirty="0">
                          <a:solidFill>
                            <a:schemeClr val="tx1"/>
                          </a:solidFill>
                        </a:rPr>
                        <a:t>40</a:t>
                      </a:r>
                    </a:p>
                  </a:txBody>
                  <a:tcPr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981913917"/>
                  </a:ext>
                </a:extLst>
              </a:tr>
            </a:tbl>
          </a:graphicData>
        </a:graphic>
      </p:graphicFrame>
      <p:sp>
        <p:nvSpPr>
          <p:cNvPr id="23" name="Line 2">
            <a:extLst>
              <a:ext uri="{FF2B5EF4-FFF2-40B4-BE49-F238E27FC236}">
                <a16:creationId xmlns:a16="http://schemas.microsoft.com/office/drawing/2014/main" xmlns="" id="{D41A02B1-AC18-49E9-909E-9AFF40B49B21}"/>
              </a:ext>
            </a:extLst>
          </p:cNvPr>
          <p:cNvSpPr>
            <a:spLocks noChangeShapeType="1"/>
          </p:cNvSpPr>
          <p:nvPr/>
        </p:nvSpPr>
        <p:spPr bwMode="auto">
          <a:xfrm>
            <a:off x="8581694" y="4878121"/>
            <a:ext cx="8878" cy="370841"/>
          </a:xfrm>
          <a:prstGeom prst="line">
            <a:avLst/>
          </a:prstGeom>
          <a:noFill/>
          <a:ln w="3175">
            <a:solidFill>
              <a:srgbClr val="000000"/>
            </a:solidFill>
            <a:round/>
            <a:headEnd type="triangle" w="med" len="me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en-IN"/>
          </a:p>
        </p:txBody>
      </p:sp>
      <p:sp>
        <p:nvSpPr>
          <p:cNvPr id="24" name="Arc 23">
            <a:extLst>
              <a:ext uri="{FF2B5EF4-FFF2-40B4-BE49-F238E27FC236}">
                <a16:creationId xmlns:a16="http://schemas.microsoft.com/office/drawing/2014/main" xmlns="" id="{BABF5475-94A3-4475-933B-D0A4A514FB74}"/>
              </a:ext>
            </a:extLst>
          </p:cNvPr>
          <p:cNvSpPr/>
          <p:nvPr/>
        </p:nvSpPr>
        <p:spPr>
          <a:xfrm rot="9507542">
            <a:off x="3798658" y="4599129"/>
            <a:ext cx="1712790" cy="699900"/>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IN"/>
          </a:p>
        </p:txBody>
      </p:sp>
      <p:graphicFrame>
        <p:nvGraphicFramePr>
          <p:cNvPr id="26" name="Table 14">
            <a:extLst>
              <a:ext uri="{FF2B5EF4-FFF2-40B4-BE49-F238E27FC236}">
                <a16:creationId xmlns:a16="http://schemas.microsoft.com/office/drawing/2014/main" xmlns="" id="{7C4432BA-2FCD-4219-BF04-548D59DAD983}"/>
              </a:ext>
            </a:extLst>
          </p:cNvPr>
          <p:cNvGraphicFramePr>
            <a:graphicFrameLocks noGrp="1"/>
          </p:cNvGraphicFramePr>
          <p:nvPr>
            <p:extLst>
              <p:ext uri="{D42A27DB-BD31-4B8C-83A1-F6EECF244321}">
                <p14:modId xmlns:p14="http://schemas.microsoft.com/office/powerpoint/2010/main" xmlns="" val="3299934361"/>
              </p:ext>
            </p:extLst>
          </p:nvPr>
        </p:nvGraphicFramePr>
        <p:xfrm>
          <a:off x="623341" y="5762935"/>
          <a:ext cx="4637760" cy="407924"/>
        </p:xfrm>
        <a:graphic>
          <a:graphicData uri="http://schemas.openxmlformats.org/drawingml/2006/table">
            <a:tbl>
              <a:tblPr firstRow="1" bandRow="1">
                <a:tableStyleId>{5C22544A-7EE6-4342-B048-85BDC9FD1C3A}</a:tableStyleId>
              </a:tblPr>
              <a:tblGrid>
                <a:gridCol w="927552">
                  <a:extLst>
                    <a:ext uri="{9D8B030D-6E8A-4147-A177-3AD203B41FA5}">
                      <a16:colId xmlns:a16="http://schemas.microsoft.com/office/drawing/2014/main" xmlns="" val="28884408"/>
                    </a:ext>
                  </a:extLst>
                </a:gridCol>
                <a:gridCol w="927552">
                  <a:extLst>
                    <a:ext uri="{9D8B030D-6E8A-4147-A177-3AD203B41FA5}">
                      <a16:colId xmlns:a16="http://schemas.microsoft.com/office/drawing/2014/main" xmlns="" val="4048108097"/>
                    </a:ext>
                  </a:extLst>
                </a:gridCol>
                <a:gridCol w="927552">
                  <a:extLst>
                    <a:ext uri="{9D8B030D-6E8A-4147-A177-3AD203B41FA5}">
                      <a16:colId xmlns:a16="http://schemas.microsoft.com/office/drawing/2014/main" xmlns="" val="59671714"/>
                    </a:ext>
                  </a:extLst>
                </a:gridCol>
                <a:gridCol w="927552">
                  <a:extLst>
                    <a:ext uri="{9D8B030D-6E8A-4147-A177-3AD203B41FA5}">
                      <a16:colId xmlns:a16="http://schemas.microsoft.com/office/drawing/2014/main" xmlns="" val="954854788"/>
                    </a:ext>
                  </a:extLst>
                </a:gridCol>
                <a:gridCol w="927552">
                  <a:extLst>
                    <a:ext uri="{9D8B030D-6E8A-4147-A177-3AD203B41FA5}">
                      <a16:colId xmlns:a16="http://schemas.microsoft.com/office/drawing/2014/main" xmlns="" val="1245394448"/>
                    </a:ext>
                  </a:extLst>
                </a:gridCol>
              </a:tblGrid>
              <a:tr h="407924">
                <a:tc>
                  <a:txBody>
                    <a:bodyPr/>
                    <a:lstStyle/>
                    <a:p>
                      <a:r>
                        <a:rPr lang="en-IN" sz="2000" dirty="0">
                          <a:solidFill>
                            <a:schemeClr val="tx1"/>
                          </a:solidFill>
                        </a:rPr>
                        <a:t>5</a:t>
                      </a:r>
                    </a:p>
                  </a:txBody>
                  <a:tcPr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sz="2000" dirty="0">
                          <a:solidFill>
                            <a:schemeClr val="tx1"/>
                          </a:solidFill>
                        </a:rPr>
                        <a:t>15</a:t>
                      </a:r>
                    </a:p>
                  </a:txBody>
                  <a:tcPr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sz="2000" dirty="0">
                          <a:solidFill>
                            <a:schemeClr val="tx1"/>
                          </a:solidFill>
                        </a:rPr>
                        <a:t>20</a:t>
                      </a:r>
                    </a:p>
                  </a:txBody>
                  <a:tcPr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sz="2000" dirty="0">
                          <a:solidFill>
                            <a:schemeClr val="tx1"/>
                          </a:solidFill>
                        </a:rPr>
                        <a:t>40</a:t>
                      </a:r>
                    </a:p>
                  </a:txBody>
                  <a:tcPr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sz="2000" dirty="0">
                          <a:solidFill>
                            <a:schemeClr val="tx1"/>
                          </a:solidFill>
                        </a:rPr>
                        <a:t>45</a:t>
                      </a:r>
                    </a:p>
                  </a:txBody>
                  <a:tcPr marT="50292" marB="5029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981913917"/>
                  </a:ext>
                </a:extLst>
              </a:tr>
            </a:tbl>
          </a:graphicData>
        </a:graphic>
      </p:graphicFrame>
    </p:spTree>
    <p:extLst>
      <p:ext uri="{BB962C8B-B14F-4D97-AF65-F5344CB8AC3E}">
        <p14:creationId xmlns:p14="http://schemas.microsoft.com/office/powerpoint/2010/main" xmlns="" val="3648445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additive="base">
                                        <p:cTn id="36" dur="500" fill="hold"/>
                                        <p:tgtEl>
                                          <p:spTgt spid="9"/>
                                        </p:tgtEl>
                                        <p:attrNameLst>
                                          <p:attrName>ppt_x</p:attrName>
                                        </p:attrNameLst>
                                      </p:cBhvr>
                                      <p:tavLst>
                                        <p:tav tm="0">
                                          <p:val>
                                            <p:strVal val="#ppt_x"/>
                                          </p:val>
                                        </p:tav>
                                        <p:tav tm="100000">
                                          <p:val>
                                            <p:strVal val="#ppt_x"/>
                                          </p:val>
                                        </p:tav>
                                      </p:tavLst>
                                    </p:anim>
                                    <p:anim calcmode="lin" valueType="num">
                                      <p:cBhvr additive="base">
                                        <p:cTn id="37" dur="500" fill="hold"/>
                                        <p:tgtEl>
                                          <p:spTgt spid="9"/>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11"/>
                                        </p:tgtEl>
                                        <p:attrNameLst>
                                          <p:attrName>style.visibility</p:attrName>
                                        </p:attrNameLst>
                                      </p:cBhvr>
                                      <p:to>
                                        <p:strVal val="visible"/>
                                      </p:to>
                                    </p:set>
                                    <p:anim calcmode="lin" valueType="num">
                                      <p:cBhvr additive="base">
                                        <p:cTn id="40" dur="500" fill="hold"/>
                                        <p:tgtEl>
                                          <p:spTgt spid="11"/>
                                        </p:tgtEl>
                                        <p:attrNameLst>
                                          <p:attrName>ppt_x</p:attrName>
                                        </p:attrNameLst>
                                      </p:cBhvr>
                                      <p:tavLst>
                                        <p:tav tm="0">
                                          <p:val>
                                            <p:strVal val="#ppt_x"/>
                                          </p:val>
                                        </p:tav>
                                        <p:tav tm="100000">
                                          <p:val>
                                            <p:strVal val="#ppt_x"/>
                                          </p:val>
                                        </p:tav>
                                      </p:tavLst>
                                    </p:anim>
                                    <p:anim calcmode="lin" valueType="num">
                                      <p:cBhvr additive="base">
                                        <p:cTn id="4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 calcmode="lin" valueType="num">
                                      <p:cBhvr additive="base">
                                        <p:cTn id="4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 calcmode="lin" valueType="num">
                                      <p:cBhvr additive="base">
                                        <p:cTn id="52" dur="500" fill="hold"/>
                                        <p:tgtEl>
                                          <p:spTgt spid="10"/>
                                        </p:tgtEl>
                                        <p:attrNameLst>
                                          <p:attrName>ppt_x</p:attrName>
                                        </p:attrNameLst>
                                      </p:cBhvr>
                                      <p:tavLst>
                                        <p:tav tm="0">
                                          <p:val>
                                            <p:strVal val="#ppt_x"/>
                                          </p:val>
                                        </p:tav>
                                        <p:tav tm="100000">
                                          <p:val>
                                            <p:strVal val="#ppt_x"/>
                                          </p:val>
                                        </p:tav>
                                      </p:tavLst>
                                    </p:anim>
                                    <p:anim calcmode="lin" valueType="num">
                                      <p:cBhvr additive="base">
                                        <p:cTn id="5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nodeType="clickEffect">
                                  <p:stCondLst>
                                    <p:cond delay="0"/>
                                  </p:stCondLst>
                                  <p:childTnLst>
                                    <p:set>
                                      <p:cBhvr>
                                        <p:cTn id="57" dur="1" fill="hold">
                                          <p:stCondLst>
                                            <p:cond delay="0"/>
                                          </p:stCondLst>
                                        </p:cTn>
                                        <p:tgtEl>
                                          <p:spTgt spid="3">
                                            <p:txEl>
                                              <p:pRg st="2" end="2"/>
                                            </p:txEl>
                                          </p:spTgt>
                                        </p:tgtEl>
                                        <p:attrNameLst>
                                          <p:attrName>style.visibility</p:attrName>
                                        </p:attrNameLst>
                                      </p:cBhvr>
                                      <p:to>
                                        <p:strVal val="visible"/>
                                      </p:to>
                                    </p:set>
                                    <p:anim calcmode="lin" valueType="num">
                                      <p:cBhvr additive="base">
                                        <p:cTn id="5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nodeType="clickEffect">
                                  <p:stCondLst>
                                    <p:cond delay="0"/>
                                  </p:stCondLst>
                                  <p:childTnLst>
                                    <p:set>
                                      <p:cBhvr>
                                        <p:cTn id="63" dur="1" fill="hold">
                                          <p:stCondLst>
                                            <p:cond delay="0"/>
                                          </p:stCondLst>
                                        </p:cTn>
                                        <p:tgtEl>
                                          <p:spTgt spid="3">
                                            <p:txEl>
                                              <p:pRg st="7" end="7"/>
                                            </p:txEl>
                                          </p:spTgt>
                                        </p:tgtEl>
                                        <p:attrNameLst>
                                          <p:attrName>style.visibility</p:attrName>
                                        </p:attrNameLst>
                                      </p:cBhvr>
                                      <p:to>
                                        <p:strVal val="visible"/>
                                      </p:to>
                                    </p:set>
                                    <p:animEffect transition="in" filter="barn(inVertical)">
                                      <p:cBhvr>
                                        <p:cTn id="64" dur="500"/>
                                        <p:tgtEl>
                                          <p:spTgt spid="3">
                                            <p:txEl>
                                              <p:pRg st="7" end="7"/>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14"/>
                                        </p:tgtEl>
                                        <p:attrNameLst>
                                          <p:attrName>style.visibility</p:attrName>
                                        </p:attrNameLst>
                                      </p:cBhvr>
                                      <p:to>
                                        <p:strVal val="visible"/>
                                      </p:to>
                                    </p:set>
                                    <p:anim calcmode="lin" valueType="num">
                                      <p:cBhvr additive="base">
                                        <p:cTn id="69" dur="500" fill="hold"/>
                                        <p:tgtEl>
                                          <p:spTgt spid="14"/>
                                        </p:tgtEl>
                                        <p:attrNameLst>
                                          <p:attrName>ppt_x</p:attrName>
                                        </p:attrNameLst>
                                      </p:cBhvr>
                                      <p:tavLst>
                                        <p:tav tm="0">
                                          <p:val>
                                            <p:strVal val="#ppt_x"/>
                                          </p:val>
                                        </p:tav>
                                        <p:tav tm="100000">
                                          <p:val>
                                            <p:strVal val="#ppt_x"/>
                                          </p:val>
                                        </p:tav>
                                      </p:tavLst>
                                    </p:anim>
                                    <p:anim calcmode="lin" valueType="num">
                                      <p:cBhvr additive="base">
                                        <p:cTn id="7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nodeType="clickEffect">
                                  <p:stCondLst>
                                    <p:cond delay="0"/>
                                  </p:stCondLst>
                                  <p:childTnLst>
                                    <p:set>
                                      <p:cBhvr>
                                        <p:cTn id="74" dur="1" fill="hold">
                                          <p:stCondLst>
                                            <p:cond delay="0"/>
                                          </p:stCondLst>
                                        </p:cTn>
                                        <p:tgtEl>
                                          <p:spTgt spid="3">
                                            <p:txEl>
                                              <p:pRg st="8" end="8"/>
                                            </p:txEl>
                                          </p:spTgt>
                                        </p:tgtEl>
                                        <p:attrNameLst>
                                          <p:attrName>style.visibility</p:attrName>
                                        </p:attrNameLst>
                                      </p:cBhvr>
                                      <p:to>
                                        <p:strVal val="visible"/>
                                      </p:to>
                                    </p:set>
                                    <p:anim calcmode="lin" valueType="num">
                                      <p:cBhvr additive="base">
                                        <p:cTn id="7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nodeType="clickEffect">
                                  <p:stCondLst>
                                    <p:cond delay="0"/>
                                  </p:stCondLst>
                                  <p:childTnLst>
                                    <p:set>
                                      <p:cBhvr>
                                        <p:cTn id="80" dur="1" fill="hold">
                                          <p:stCondLst>
                                            <p:cond delay="0"/>
                                          </p:stCondLst>
                                        </p:cTn>
                                        <p:tgtEl>
                                          <p:spTgt spid="16"/>
                                        </p:tgtEl>
                                        <p:attrNameLst>
                                          <p:attrName>style.visibility</p:attrName>
                                        </p:attrNameLst>
                                      </p:cBhvr>
                                      <p:to>
                                        <p:strVal val="visible"/>
                                      </p:to>
                                    </p:set>
                                    <p:anim calcmode="lin" valueType="num">
                                      <p:cBhvr additive="base">
                                        <p:cTn id="81" dur="500" fill="hold"/>
                                        <p:tgtEl>
                                          <p:spTgt spid="16"/>
                                        </p:tgtEl>
                                        <p:attrNameLst>
                                          <p:attrName>ppt_x</p:attrName>
                                        </p:attrNameLst>
                                      </p:cBhvr>
                                      <p:tavLst>
                                        <p:tav tm="0">
                                          <p:val>
                                            <p:strVal val="#ppt_x"/>
                                          </p:val>
                                        </p:tav>
                                        <p:tav tm="100000">
                                          <p:val>
                                            <p:strVal val="#ppt_x"/>
                                          </p:val>
                                        </p:tav>
                                      </p:tavLst>
                                    </p:anim>
                                    <p:anim calcmode="lin" valueType="num">
                                      <p:cBhvr additive="base">
                                        <p:cTn id="82" dur="500" fill="hold"/>
                                        <p:tgtEl>
                                          <p:spTgt spid="16"/>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19"/>
                                        </p:tgtEl>
                                        <p:attrNameLst>
                                          <p:attrName>style.visibility</p:attrName>
                                        </p:attrNameLst>
                                      </p:cBhvr>
                                      <p:to>
                                        <p:strVal val="visible"/>
                                      </p:to>
                                    </p:set>
                                    <p:anim calcmode="lin" valueType="num">
                                      <p:cBhvr additive="base">
                                        <p:cTn id="85" dur="500" fill="hold"/>
                                        <p:tgtEl>
                                          <p:spTgt spid="19"/>
                                        </p:tgtEl>
                                        <p:attrNameLst>
                                          <p:attrName>ppt_x</p:attrName>
                                        </p:attrNameLst>
                                      </p:cBhvr>
                                      <p:tavLst>
                                        <p:tav tm="0">
                                          <p:val>
                                            <p:strVal val="#ppt_x"/>
                                          </p:val>
                                        </p:tav>
                                        <p:tav tm="100000">
                                          <p:val>
                                            <p:strVal val="#ppt_x"/>
                                          </p:val>
                                        </p:tav>
                                      </p:tavLst>
                                    </p:anim>
                                    <p:anim calcmode="lin" valueType="num">
                                      <p:cBhvr additive="base">
                                        <p:cTn id="8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3">
                                            <p:txEl>
                                              <p:pRg st="10" end="10"/>
                                            </p:txEl>
                                          </p:spTgt>
                                        </p:tgtEl>
                                        <p:attrNameLst>
                                          <p:attrName>style.visibility</p:attrName>
                                        </p:attrNameLst>
                                      </p:cBhvr>
                                      <p:to>
                                        <p:strVal val="visible"/>
                                      </p:to>
                                    </p:set>
                                    <p:anim calcmode="lin" valueType="num">
                                      <p:cBhvr additive="base">
                                        <p:cTn id="9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18"/>
                                        </p:tgtEl>
                                        <p:attrNameLst>
                                          <p:attrName>style.visibility</p:attrName>
                                        </p:attrNameLst>
                                      </p:cBhvr>
                                      <p:to>
                                        <p:strVal val="visible"/>
                                      </p:to>
                                    </p:set>
                                    <p:anim calcmode="lin" valueType="num">
                                      <p:cBhvr additive="base">
                                        <p:cTn id="97" dur="500" fill="hold"/>
                                        <p:tgtEl>
                                          <p:spTgt spid="18"/>
                                        </p:tgtEl>
                                        <p:attrNameLst>
                                          <p:attrName>ppt_x</p:attrName>
                                        </p:attrNameLst>
                                      </p:cBhvr>
                                      <p:tavLst>
                                        <p:tav tm="0">
                                          <p:val>
                                            <p:strVal val="#ppt_x"/>
                                          </p:val>
                                        </p:tav>
                                        <p:tav tm="100000">
                                          <p:val>
                                            <p:strVal val="#ppt_x"/>
                                          </p:val>
                                        </p:tav>
                                      </p:tavLst>
                                    </p:anim>
                                    <p:anim calcmode="lin" valueType="num">
                                      <p:cBhvr additive="base">
                                        <p:cTn id="9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3">
                                            <p:txEl>
                                              <p:pRg st="9" end="9"/>
                                            </p:txEl>
                                          </p:spTgt>
                                        </p:tgtEl>
                                        <p:attrNameLst>
                                          <p:attrName>style.visibility</p:attrName>
                                        </p:attrNameLst>
                                      </p:cBhvr>
                                      <p:to>
                                        <p:strVal val="visible"/>
                                      </p:to>
                                    </p:set>
                                    <p:anim calcmode="lin" valueType="num">
                                      <p:cBhvr additive="base">
                                        <p:cTn id="10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16" presetClass="entr" presetSubtype="21" fill="hold" nodeType="clickEffect">
                                  <p:stCondLst>
                                    <p:cond delay="0"/>
                                  </p:stCondLst>
                                  <p:childTnLst>
                                    <p:set>
                                      <p:cBhvr>
                                        <p:cTn id="108" dur="1" fill="hold">
                                          <p:stCondLst>
                                            <p:cond delay="0"/>
                                          </p:stCondLst>
                                        </p:cTn>
                                        <p:tgtEl>
                                          <p:spTgt spid="3">
                                            <p:txEl>
                                              <p:pRg st="11" end="11"/>
                                            </p:txEl>
                                          </p:spTgt>
                                        </p:tgtEl>
                                        <p:attrNameLst>
                                          <p:attrName>style.visibility</p:attrName>
                                        </p:attrNameLst>
                                      </p:cBhvr>
                                      <p:to>
                                        <p:strVal val="visible"/>
                                      </p:to>
                                    </p:set>
                                    <p:animEffect transition="in" filter="barn(inVertical)">
                                      <p:cBhvr>
                                        <p:cTn id="109" dur="500"/>
                                        <p:tgtEl>
                                          <p:spTgt spid="3">
                                            <p:txEl>
                                              <p:pRg st="11" end="11"/>
                                            </p:txEl>
                                          </p:spTgt>
                                        </p:tgtEl>
                                      </p:cBhvr>
                                    </p:animEffect>
                                  </p:childTnLst>
                                </p:cTn>
                              </p:par>
                            </p:childTnLst>
                          </p:cTn>
                        </p:par>
                      </p:childTnLst>
                    </p:cTn>
                  </p:par>
                  <p:par>
                    <p:cTn id="110" fill="hold">
                      <p:stCondLst>
                        <p:cond delay="indefinite"/>
                      </p:stCondLst>
                      <p:childTnLst>
                        <p:par>
                          <p:cTn id="111" fill="hold">
                            <p:stCondLst>
                              <p:cond delay="0"/>
                            </p:stCondLst>
                            <p:childTnLst>
                              <p:par>
                                <p:cTn id="112" presetID="2" presetClass="entr" presetSubtype="4" fill="hold" nodeType="clickEffect">
                                  <p:stCondLst>
                                    <p:cond delay="0"/>
                                  </p:stCondLst>
                                  <p:childTnLst>
                                    <p:set>
                                      <p:cBhvr>
                                        <p:cTn id="113" dur="1" fill="hold">
                                          <p:stCondLst>
                                            <p:cond delay="0"/>
                                          </p:stCondLst>
                                        </p:cTn>
                                        <p:tgtEl>
                                          <p:spTgt spid="21"/>
                                        </p:tgtEl>
                                        <p:attrNameLst>
                                          <p:attrName>style.visibility</p:attrName>
                                        </p:attrNameLst>
                                      </p:cBhvr>
                                      <p:to>
                                        <p:strVal val="visible"/>
                                      </p:to>
                                    </p:set>
                                    <p:anim calcmode="lin" valueType="num">
                                      <p:cBhvr additive="base">
                                        <p:cTn id="114" dur="500" fill="hold"/>
                                        <p:tgtEl>
                                          <p:spTgt spid="21"/>
                                        </p:tgtEl>
                                        <p:attrNameLst>
                                          <p:attrName>ppt_x</p:attrName>
                                        </p:attrNameLst>
                                      </p:cBhvr>
                                      <p:tavLst>
                                        <p:tav tm="0">
                                          <p:val>
                                            <p:strVal val="#ppt_x"/>
                                          </p:val>
                                        </p:tav>
                                        <p:tav tm="100000">
                                          <p:val>
                                            <p:strVal val="#ppt_x"/>
                                          </p:val>
                                        </p:tav>
                                      </p:tavLst>
                                    </p:anim>
                                    <p:anim calcmode="lin" valueType="num">
                                      <p:cBhvr additive="base">
                                        <p:cTn id="115" dur="500" fill="hold"/>
                                        <p:tgtEl>
                                          <p:spTgt spid="21"/>
                                        </p:tgtEl>
                                        <p:attrNameLst>
                                          <p:attrName>ppt_y</p:attrName>
                                        </p:attrNameLst>
                                      </p:cBhvr>
                                      <p:tavLst>
                                        <p:tav tm="0">
                                          <p:val>
                                            <p:strVal val="1+#ppt_h/2"/>
                                          </p:val>
                                        </p:tav>
                                        <p:tav tm="100000">
                                          <p:val>
                                            <p:strVal val="#ppt_y"/>
                                          </p:val>
                                        </p:tav>
                                      </p:tavLst>
                                    </p:anim>
                                  </p:childTnLst>
                                </p:cTn>
                              </p:par>
                              <p:par>
                                <p:cTn id="116" presetID="2" presetClass="entr" presetSubtype="4" fill="hold" grpId="0" nodeType="withEffect">
                                  <p:stCondLst>
                                    <p:cond delay="0"/>
                                  </p:stCondLst>
                                  <p:childTnLst>
                                    <p:set>
                                      <p:cBhvr>
                                        <p:cTn id="117" dur="1" fill="hold">
                                          <p:stCondLst>
                                            <p:cond delay="0"/>
                                          </p:stCondLst>
                                        </p:cTn>
                                        <p:tgtEl>
                                          <p:spTgt spid="24"/>
                                        </p:tgtEl>
                                        <p:attrNameLst>
                                          <p:attrName>style.visibility</p:attrName>
                                        </p:attrNameLst>
                                      </p:cBhvr>
                                      <p:to>
                                        <p:strVal val="visible"/>
                                      </p:to>
                                    </p:set>
                                    <p:anim calcmode="lin" valueType="num">
                                      <p:cBhvr additive="base">
                                        <p:cTn id="118" dur="500" fill="hold"/>
                                        <p:tgtEl>
                                          <p:spTgt spid="24"/>
                                        </p:tgtEl>
                                        <p:attrNameLst>
                                          <p:attrName>ppt_x</p:attrName>
                                        </p:attrNameLst>
                                      </p:cBhvr>
                                      <p:tavLst>
                                        <p:tav tm="0">
                                          <p:val>
                                            <p:strVal val="#ppt_x"/>
                                          </p:val>
                                        </p:tav>
                                        <p:tav tm="100000">
                                          <p:val>
                                            <p:strVal val="#ppt_x"/>
                                          </p:val>
                                        </p:tav>
                                      </p:tavLst>
                                    </p:anim>
                                    <p:anim calcmode="lin" valueType="num">
                                      <p:cBhvr additive="base">
                                        <p:cTn id="119"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presetID="2" presetClass="entr" presetSubtype="4" fill="hold" nodeType="clickEffect">
                                  <p:stCondLst>
                                    <p:cond delay="0"/>
                                  </p:stCondLst>
                                  <p:childTnLst>
                                    <p:set>
                                      <p:cBhvr>
                                        <p:cTn id="123" dur="1" fill="hold">
                                          <p:stCondLst>
                                            <p:cond delay="0"/>
                                          </p:stCondLst>
                                        </p:cTn>
                                        <p:tgtEl>
                                          <p:spTgt spid="3">
                                            <p:txEl>
                                              <p:pRg st="12" end="12"/>
                                            </p:txEl>
                                          </p:spTgt>
                                        </p:tgtEl>
                                        <p:attrNameLst>
                                          <p:attrName>style.visibility</p:attrName>
                                        </p:attrNameLst>
                                      </p:cBhvr>
                                      <p:to>
                                        <p:strVal val="visible"/>
                                      </p:to>
                                    </p:set>
                                    <p:anim calcmode="lin" valueType="num">
                                      <p:cBhvr additive="base">
                                        <p:cTn id="124"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125"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126" fill="hold">
                      <p:stCondLst>
                        <p:cond delay="indefinite"/>
                      </p:stCondLst>
                      <p:childTnLst>
                        <p:par>
                          <p:cTn id="127" fill="hold">
                            <p:stCondLst>
                              <p:cond delay="0"/>
                            </p:stCondLst>
                            <p:childTnLst>
                              <p:par>
                                <p:cTn id="128" presetID="2" presetClass="entr" presetSubtype="4" fill="hold" grpId="0" nodeType="clickEffect">
                                  <p:stCondLst>
                                    <p:cond delay="0"/>
                                  </p:stCondLst>
                                  <p:childTnLst>
                                    <p:set>
                                      <p:cBhvr>
                                        <p:cTn id="129" dur="1" fill="hold">
                                          <p:stCondLst>
                                            <p:cond delay="0"/>
                                          </p:stCondLst>
                                        </p:cTn>
                                        <p:tgtEl>
                                          <p:spTgt spid="23"/>
                                        </p:tgtEl>
                                        <p:attrNameLst>
                                          <p:attrName>style.visibility</p:attrName>
                                        </p:attrNameLst>
                                      </p:cBhvr>
                                      <p:to>
                                        <p:strVal val="visible"/>
                                      </p:to>
                                    </p:set>
                                    <p:anim calcmode="lin" valueType="num">
                                      <p:cBhvr additive="base">
                                        <p:cTn id="130" dur="500" fill="hold"/>
                                        <p:tgtEl>
                                          <p:spTgt spid="23"/>
                                        </p:tgtEl>
                                        <p:attrNameLst>
                                          <p:attrName>ppt_x</p:attrName>
                                        </p:attrNameLst>
                                      </p:cBhvr>
                                      <p:tavLst>
                                        <p:tav tm="0">
                                          <p:val>
                                            <p:strVal val="#ppt_x"/>
                                          </p:val>
                                        </p:tav>
                                        <p:tav tm="100000">
                                          <p:val>
                                            <p:strVal val="#ppt_x"/>
                                          </p:val>
                                        </p:tav>
                                      </p:tavLst>
                                    </p:anim>
                                    <p:anim calcmode="lin" valueType="num">
                                      <p:cBhvr additive="base">
                                        <p:cTn id="131"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32" fill="hold">
                      <p:stCondLst>
                        <p:cond delay="indefinite"/>
                      </p:stCondLst>
                      <p:childTnLst>
                        <p:par>
                          <p:cTn id="133" fill="hold">
                            <p:stCondLst>
                              <p:cond delay="0"/>
                            </p:stCondLst>
                            <p:childTnLst>
                              <p:par>
                                <p:cTn id="134" presetID="16" presetClass="entr" presetSubtype="21" fill="hold" nodeType="clickEffect">
                                  <p:stCondLst>
                                    <p:cond delay="0"/>
                                  </p:stCondLst>
                                  <p:childTnLst>
                                    <p:set>
                                      <p:cBhvr>
                                        <p:cTn id="135" dur="1" fill="hold">
                                          <p:stCondLst>
                                            <p:cond delay="0"/>
                                          </p:stCondLst>
                                        </p:cTn>
                                        <p:tgtEl>
                                          <p:spTgt spid="3">
                                            <p:txEl>
                                              <p:pRg st="13" end="13"/>
                                            </p:txEl>
                                          </p:spTgt>
                                        </p:tgtEl>
                                        <p:attrNameLst>
                                          <p:attrName>style.visibility</p:attrName>
                                        </p:attrNameLst>
                                      </p:cBhvr>
                                      <p:to>
                                        <p:strVal val="visible"/>
                                      </p:to>
                                    </p:set>
                                    <p:animEffect transition="in" filter="barn(inVertical)">
                                      <p:cBhvr>
                                        <p:cTn id="136" dur="500"/>
                                        <p:tgtEl>
                                          <p:spTgt spid="3">
                                            <p:txEl>
                                              <p:pRg st="13" end="13"/>
                                            </p:txEl>
                                          </p:spTgt>
                                        </p:tgtEl>
                                      </p:cBhvr>
                                    </p:animEffect>
                                  </p:childTnLst>
                                </p:cTn>
                              </p:par>
                            </p:childTnLst>
                          </p:cTn>
                        </p:par>
                      </p:childTnLst>
                    </p:cTn>
                  </p:par>
                  <p:par>
                    <p:cTn id="137" fill="hold">
                      <p:stCondLst>
                        <p:cond delay="indefinite"/>
                      </p:stCondLst>
                      <p:childTnLst>
                        <p:par>
                          <p:cTn id="138" fill="hold">
                            <p:stCondLst>
                              <p:cond delay="0"/>
                            </p:stCondLst>
                            <p:childTnLst>
                              <p:par>
                                <p:cTn id="139" presetID="2" presetClass="entr" presetSubtype="4" fill="hold" nodeType="clickEffect">
                                  <p:stCondLst>
                                    <p:cond delay="0"/>
                                  </p:stCondLst>
                                  <p:childTnLst>
                                    <p:set>
                                      <p:cBhvr>
                                        <p:cTn id="140" dur="1" fill="hold">
                                          <p:stCondLst>
                                            <p:cond delay="0"/>
                                          </p:stCondLst>
                                        </p:cTn>
                                        <p:tgtEl>
                                          <p:spTgt spid="26"/>
                                        </p:tgtEl>
                                        <p:attrNameLst>
                                          <p:attrName>style.visibility</p:attrName>
                                        </p:attrNameLst>
                                      </p:cBhvr>
                                      <p:to>
                                        <p:strVal val="visible"/>
                                      </p:to>
                                    </p:set>
                                    <p:anim calcmode="lin" valueType="num">
                                      <p:cBhvr additive="base">
                                        <p:cTn id="141" dur="500" fill="hold"/>
                                        <p:tgtEl>
                                          <p:spTgt spid="26"/>
                                        </p:tgtEl>
                                        <p:attrNameLst>
                                          <p:attrName>ppt_x</p:attrName>
                                        </p:attrNameLst>
                                      </p:cBhvr>
                                      <p:tavLst>
                                        <p:tav tm="0">
                                          <p:val>
                                            <p:strVal val="#ppt_x"/>
                                          </p:val>
                                        </p:tav>
                                        <p:tav tm="100000">
                                          <p:val>
                                            <p:strVal val="#ppt_x"/>
                                          </p:val>
                                        </p:tav>
                                      </p:tavLst>
                                    </p:anim>
                                    <p:anim calcmode="lin" valueType="num">
                                      <p:cBhvr additive="base">
                                        <p:cTn id="14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8" grpId="0" animBg="1"/>
      <p:bldP spid="19" grpId="0" animBg="1"/>
      <p:bldP spid="23" grpId="0" animBg="1"/>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4CB6E08-F1D3-49F7-A9EE-89C12382258B}"/>
              </a:ext>
            </a:extLst>
          </p:cNvPr>
          <p:cNvSpPr>
            <a:spLocks noGrp="1"/>
          </p:cNvSpPr>
          <p:nvPr>
            <p:ph idx="1"/>
          </p:nvPr>
        </p:nvSpPr>
        <p:spPr>
          <a:xfrm>
            <a:off x="532660" y="1713390"/>
            <a:ext cx="8741342" cy="4296793"/>
          </a:xfrm>
        </p:spPr>
        <p:txBody>
          <a:bodyPr/>
          <a:lstStyle/>
          <a:p>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In the selection sort, for a given array of n elements there are n-1 comparisons in the first pass.</a:t>
            </a:r>
          </a:p>
          <a:p>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At the end of first pass first smallest will be placed at the 0</a:t>
            </a:r>
            <a:r>
              <a:rPr lang="en-US" sz="2000" baseline="30000" dirty="0">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location.</a:t>
            </a:r>
          </a:p>
          <a:p>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In the second pass number of comparisons one less than that of first pass i.e.n-2 comparisons and at the end second smallest goes to 1</a:t>
            </a:r>
            <a:r>
              <a:rPr lang="en-US" sz="2000" baseline="30000" dirty="0">
                <a:effectLst/>
                <a:latin typeface="Times New Roman" panose="02020603050405020304" pitchFamily="18" charset="0"/>
                <a:ea typeface="Times New Roman" panose="02020603050405020304" pitchFamily="18" charset="0"/>
                <a:cs typeface="Times New Roman" panose="02020603050405020304" pitchFamily="18" charset="0"/>
              </a:rPr>
              <a:t>st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location. </a:t>
            </a:r>
          </a:p>
          <a:p>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This process continues until n-1 passes i.e. there are only 2 elements left to arrange.</a:t>
            </a:r>
            <a:endParaRPr lang="en-IN"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xmlns="" val="430918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F24C3F5-7C10-4E5B-B5E5-52B537AB5DD5}"/>
              </a:ext>
            </a:extLst>
          </p:cNvPr>
          <p:cNvSpPr>
            <a:spLocks noGrp="1"/>
          </p:cNvSpPr>
          <p:nvPr>
            <p:ph idx="1"/>
          </p:nvPr>
        </p:nvSpPr>
        <p:spPr>
          <a:xfrm>
            <a:off x="497151" y="177553"/>
            <a:ext cx="9259408" cy="6560598"/>
          </a:xfrm>
        </p:spPr>
        <p:txBody>
          <a:bodyPr>
            <a:normAutofit fontScale="77500" lnSpcReduction="20000"/>
          </a:bodyPr>
          <a:lstStyle/>
          <a:p>
            <a:pPr marL="0" indent="0">
              <a:buNone/>
            </a:pPr>
            <a:r>
              <a:rPr lang="en-US" sz="1800" b="1" dirty="0">
                <a:effectLst/>
                <a:latin typeface="Bookman Old Style" panose="02050604050505020204" pitchFamily="18" charset="0"/>
                <a:ea typeface="Times New Roman" panose="02020603050405020304" pitchFamily="18" charset="0"/>
                <a:cs typeface="Times New Roman" panose="02020603050405020304" pitchFamily="18" charset="0"/>
              </a:rPr>
              <a:t>Algorithm:</a:t>
            </a:r>
          </a:p>
          <a:p>
            <a:pPr marL="0" indent="0">
              <a:buNone/>
            </a:pPr>
            <a:r>
              <a:rPr lang="en-US" sz="1800" dirty="0">
                <a:effectLst/>
                <a:latin typeface="Bookman Old Style" panose="02050604050505020204" pitchFamily="18" charset="0"/>
                <a:ea typeface="Times New Roman" panose="02020603050405020304" pitchFamily="18" charset="0"/>
              </a:rPr>
              <a:t>SELECTION_SORT(A, n)  This algorithm sorts given array A[n] using selection sort technique. Two variables I and J are used to index the array elements.</a:t>
            </a:r>
          </a:p>
          <a:p>
            <a:pPr marL="0" indent="0" algn="just">
              <a:buNone/>
              <a:tabLst>
                <a:tab pos="619125" algn="l"/>
              </a:tabLst>
            </a:pPr>
            <a:r>
              <a:rPr lang="en-US" sz="1800" dirty="0">
                <a:effectLst/>
                <a:latin typeface="Bookman Old Style" panose="02050604050505020204" pitchFamily="18" charset="0"/>
                <a:ea typeface="Times New Roman" panose="02020603050405020304" pitchFamily="18" charset="0"/>
              </a:rPr>
              <a:t>Step1: start</a:t>
            </a:r>
            <a:endParaRPr lang="en-IN" sz="1800" dirty="0">
              <a:effectLst/>
              <a:latin typeface="Times New Roman" panose="02020603050405020304" pitchFamily="18" charset="0"/>
              <a:ea typeface="Times New Roman" panose="02020603050405020304" pitchFamily="18" charset="0"/>
            </a:endParaRPr>
          </a:p>
          <a:p>
            <a:pPr marL="0" indent="0" algn="just">
              <a:buNone/>
              <a:tabLst>
                <a:tab pos="619125" algn="l"/>
              </a:tabLst>
            </a:pPr>
            <a:r>
              <a:rPr lang="en-US" sz="1800" dirty="0">
                <a:effectLst/>
                <a:latin typeface="Bookman Old Style" panose="02050604050505020204" pitchFamily="18" charset="0"/>
                <a:ea typeface="Times New Roman" panose="02020603050405020304" pitchFamily="18" charset="0"/>
              </a:rPr>
              <a:t>Step2: Input the array A[n]</a:t>
            </a:r>
            <a:endParaRPr lang="en-IN" sz="1800" dirty="0">
              <a:effectLst/>
              <a:latin typeface="Times New Roman" panose="02020603050405020304" pitchFamily="18" charset="0"/>
              <a:ea typeface="Times New Roman" panose="02020603050405020304" pitchFamily="18" charset="0"/>
            </a:endParaRPr>
          </a:p>
          <a:p>
            <a:pPr marL="0" indent="0" algn="just">
              <a:buNone/>
              <a:tabLst>
                <a:tab pos="619125" algn="l"/>
              </a:tabLst>
            </a:pPr>
            <a:r>
              <a:rPr lang="en-US" sz="1800" dirty="0">
                <a:effectLst/>
                <a:latin typeface="Bookman Old Style" panose="02050604050505020204" pitchFamily="18" charset="0"/>
                <a:ea typeface="Times New Roman" panose="02020603050405020304" pitchFamily="18" charset="0"/>
              </a:rPr>
              <a:t>Step3: [Compute sorting]</a:t>
            </a:r>
            <a:endParaRPr lang="en-IN" dirty="0">
              <a:latin typeface="Times New Roman" panose="02020603050405020304" pitchFamily="18" charset="0"/>
              <a:ea typeface="Times New Roman" panose="02020603050405020304" pitchFamily="18" charset="0"/>
            </a:endParaRPr>
          </a:p>
          <a:p>
            <a:pPr marL="0" indent="0" algn="just">
              <a:buNone/>
              <a:tabLst>
                <a:tab pos="619125" algn="l"/>
              </a:tabLst>
            </a:pPr>
            <a:r>
              <a:rPr lang="en-US" sz="1800" dirty="0">
                <a:effectLst/>
                <a:latin typeface="Bookman Old Style" panose="02050604050505020204" pitchFamily="18" charset="0"/>
                <a:ea typeface="Times New Roman" panose="02020603050405020304" pitchFamily="18" charset="0"/>
              </a:rPr>
              <a:t>        Repeat For I </a:t>
            </a:r>
            <a:r>
              <a:rPr lang="en-US" sz="1800" dirty="0">
                <a:effectLst/>
                <a:latin typeface="Bookman Old Style" panose="02050604050505020204" pitchFamily="18" charset="0"/>
                <a:ea typeface="Times New Roman" panose="02020603050405020304" pitchFamily="18" charset="0"/>
                <a:sym typeface="Wingdings" panose="05000000000000000000" pitchFamily="2" charset="2"/>
              </a:rPr>
              <a:t></a:t>
            </a:r>
            <a:r>
              <a:rPr lang="en-US" sz="1800" dirty="0">
                <a:effectLst/>
                <a:latin typeface="Bookman Old Style" panose="02050604050505020204" pitchFamily="18" charset="0"/>
                <a:ea typeface="Times New Roman" panose="02020603050405020304" pitchFamily="18" charset="0"/>
              </a:rPr>
              <a:t> 0 to n-1</a:t>
            </a:r>
            <a:endParaRPr lang="en-IN" sz="1800" dirty="0">
              <a:effectLst/>
              <a:latin typeface="Times New Roman" panose="02020603050405020304" pitchFamily="18" charset="0"/>
              <a:ea typeface="Times New Roman" panose="02020603050405020304" pitchFamily="18" charset="0"/>
            </a:endParaRPr>
          </a:p>
          <a:p>
            <a:pPr marL="0" indent="0" algn="just">
              <a:buNone/>
              <a:tabLst>
                <a:tab pos="619125" algn="l"/>
              </a:tabLst>
            </a:pPr>
            <a:r>
              <a:rPr lang="en-US" sz="1800" dirty="0">
                <a:effectLst/>
                <a:latin typeface="Bookman Old Style" panose="02050604050505020204" pitchFamily="18" charset="0"/>
                <a:ea typeface="Times New Roman" panose="02020603050405020304" pitchFamily="18" charset="0"/>
              </a:rPr>
              <a:t>Step4: [Assume first element as smallest]</a:t>
            </a:r>
            <a:endParaRPr lang="en-IN" sz="1800" dirty="0">
              <a:effectLst/>
              <a:latin typeface="Times New Roman" panose="02020603050405020304" pitchFamily="18" charset="0"/>
              <a:ea typeface="Times New Roman" panose="02020603050405020304" pitchFamily="18" charset="0"/>
            </a:endParaRPr>
          </a:p>
          <a:p>
            <a:pPr marL="0" indent="0" algn="just">
              <a:buNone/>
              <a:tabLst>
                <a:tab pos="619125" algn="l"/>
              </a:tabLst>
            </a:pPr>
            <a:r>
              <a:rPr lang="en-US" sz="1800" dirty="0">
                <a:effectLst/>
                <a:latin typeface="Bookman Old Style" panose="02050604050505020204" pitchFamily="18" charset="0"/>
                <a:ea typeface="Times New Roman" panose="02020603050405020304" pitchFamily="18" charset="0"/>
              </a:rPr>
              <a:t>Step5: </a:t>
            </a:r>
            <a:r>
              <a:rPr lang="en-US" sz="1800" dirty="0" err="1">
                <a:effectLst/>
                <a:latin typeface="Bookman Old Style" panose="02050604050505020204" pitchFamily="18" charset="0"/>
                <a:ea typeface="Times New Roman" panose="02020603050405020304" pitchFamily="18" charset="0"/>
              </a:rPr>
              <a:t>small</a:t>
            </a:r>
            <a:r>
              <a:rPr lang="en-US" sz="1800" dirty="0" err="1">
                <a:effectLst/>
                <a:latin typeface="Bookman Old Style" panose="02050604050505020204" pitchFamily="18" charset="0"/>
                <a:ea typeface="Times New Roman" panose="02020603050405020304" pitchFamily="18" charset="0"/>
                <a:sym typeface="Wingdings" panose="05000000000000000000" pitchFamily="2" charset="2"/>
              </a:rPr>
              <a:t></a:t>
            </a:r>
            <a:r>
              <a:rPr lang="en-US" sz="1800" dirty="0" err="1">
                <a:effectLst/>
                <a:latin typeface="Bookman Old Style" panose="02050604050505020204" pitchFamily="18" charset="0"/>
                <a:ea typeface="Times New Roman" panose="02020603050405020304" pitchFamily="18" charset="0"/>
              </a:rPr>
              <a:t>A</a:t>
            </a:r>
            <a:r>
              <a:rPr lang="en-US" sz="1800" dirty="0">
                <a:effectLst/>
                <a:latin typeface="Bookman Old Style" panose="02050604050505020204" pitchFamily="18" charset="0"/>
                <a:ea typeface="Times New Roman" panose="02020603050405020304" pitchFamily="18" charset="0"/>
              </a:rPr>
              <a:t>[I]</a:t>
            </a:r>
            <a:endParaRPr lang="en-IN" sz="1800" dirty="0">
              <a:effectLst/>
              <a:latin typeface="Times New Roman" panose="02020603050405020304" pitchFamily="18" charset="0"/>
              <a:ea typeface="Times New Roman" panose="02020603050405020304" pitchFamily="18" charset="0"/>
            </a:endParaRPr>
          </a:p>
          <a:p>
            <a:pPr marL="0" indent="0" algn="just">
              <a:buNone/>
              <a:tabLst>
                <a:tab pos="619125" algn="l"/>
              </a:tabLst>
            </a:pPr>
            <a:r>
              <a:rPr lang="en-US" sz="1800" dirty="0">
                <a:effectLst/>
                <a:latin typeface="Bookman Old Style" panose="02050604050505020204" pitchFamily="18" charset="0"/>
                <a:ea typeface="Times New Roman" panose="02020603050405020304" pitchFamily="18" charset="0"/>
              </a:rPr>
              <a:t>Step6: </a:t>
            </a:r>
            <a:r>
              <a:rPr lang="en-US" sz="1800" dirty="0" err="1">
                <a:effectLst/>
                <a:latin typeface="Bookman Old Style" panose="02050604050505020204" pitchFamily="18" charset="0"/>
                <a:ea typeface="Times New Roman" panose="02020603050405020304" pitchFamily="18" charset="0"/>
              </a:rPr>
              <a:t>pos</a:t>
            </a:r>
            <a:r>
              <a:rPr lang="en-US" sz="1800" dirty="0" err="1">
                <a:effectLst/>
                <a:latin typeface="Bookman Old Style" panose="02050604050505020204" pitchFamily="18" charset="0"/>
                <a:ea typeface="Times New Roman" panose="02020603050405020304" pitchFamily="18" charset="0"/>
                <a:sym typeface="Wingdings" panose="05000000000000000000" pitchFamily="2" charset="2"/>
              </a:rPr>
              <a:t></a:t>
            </a:r>
            <a:r>
              <a:rPr lang="en-US" sz="1800" dirty="0" err="1">
                <a:effectLst/>
                <a:latin typeface="Bookman Old Style" panose="02050604050505020204" pitchFamily="18" charset="0"/>
                <a:ea typeface="Times New Roman" panose="02020603050405020304" pitchFamily="18" charset="0"/>
              </a:rPr>
              <a:t>I</a:t>
            </a:r>
            <a:endParaRPr lang="en-IN" sz="1800" dirty="0">
              <a:effectLst/>
              <a:latin typeface="Times New Roman" panose="02020603050405020304" pitchFamily="18" charset="0"/>
              <a:ea typeface="Times New Roman" panose="02020603050405020304" pitchFamily="18" charset="0"/>
            </a:endParaRPr>
          </a:p>
          <a:p>
            <a:pPr marL="0" indent="0" algn="just">
              <a:buNone/>
              <a:tabLst>
                <a:tab pos="619125" algn="l"/>
              </a:tabLst>
            </a:pPr>
            <a:r>
              <a:rPr lang="en-US" sz="1800" dirty="0">
                <a:effectLst/>
                <a:latin typeface="Bookman Old Style" panose="02050604050505020204" pitchFamily="18" charset="0"/>
                <a:ea typeface="Times New Roman" panose="02020603050405020304" pitchFamily="18" charset="0"/>
              </a:rPr>
              <a:t>Step7: Repeat For J</a:t>
            </a:r>
            <a:r>
              <a:rPr lang="en-US" sz="1800" dirty="0">
                <a:effectLst/>
                <a:latin typeface="Bookman Old Style" panose="02050604050505020204" pitchFamily="18" charset="0"/>
                <a:ea typeface="Times New Roman" panose="02020603050405020304" pitchFamily="18" charset="0"/>
                <a:sym typeface="Wingdings" panose="05000000000000000000" pitchFamily="2" charset="2"/>
              </a:rPr>
              <a:t></a:t>
            </a:r>
            <a:r>
              <a:rPr lang="en-US" sz="1800" dirty="0">
                <a:effectLst/>
                <a:latin typeface="Bookman Old Style" panose="02050604050505020204" pitchFamily="18" charset="0"/>
                <a:ea typeface="Times New Roman" panose="02020603050405020304" pitchFamily="18" charset="0"/>
              </a:rPr>
              <a:t>I+1 to n-1</a:t>
            </a:r>
            <a:endParaRPr lang="en-IN" sz="1800" dirty="0">
              <a:effectLst/>
              <a:latin typeface="Times New Roman" panose="02020603050405020304" pitchFamily="18" charset="0"/>
              <a:ea typeface="Times New Roman" panose="02020603050405020304" pitchFamily="18" charset="0"/>
            </a:endParaRPr>
          </a:p>
          <a:p>
            <a:pPr marL="0" indent="0" algn="just">
              <a:buNone/>
              <a:tabLst>
                <a:tab pos="619125" algn="l"/>
              </a:tabLst>
            </a:pPr>
            <a:r>
              <a:rPr lang="en-US" sz="1800" dirty="0">
                <a:effectLst/>
                <a:latin typeface="Bookman Old Style" panose="02050604050505020204" pitchFamily="18" charset="0"/>
                <a:ea typeface="Times New Roman" panose="02020603050405020304" pitchFamily="18" charset="0"/>
              </a:rPr>
              <a:t>Step8: [Compare adjacent elements]</a:t>
            </a:r>
            <a:endParaRPr lang="en-IN" dirty="0">
              <a:latin typeface="Times New Roman" panose="02020603050405020304" pitchFamily="18" charset="0"/>
              <a:ea typeface="Times New Roman" panose="02020603050405020304" pitchFamily="18" charset="0"/>
            </a:endParaRPr>
          </a:p>
          <a:p>
            <a:pPr marL="0" indent="0" algn="just">
              <a:buNone/>
              <a:tabLst>
                <a:tab pos="619125" algn="l"/>
              </a:tabLst>
            </a:pPr>
            <a:r>
              <a:rPr lang="en-US" sz="1800" dirty="0">
                <a:effectLst/>
                <a:latin typeface="Bookman Old Style" panose="02050604050505020204" pitchFamily="18" charset="0"/>
                <a:ea typeface="Times New Roman" panose="02020603050405020304" pitchFamily="18" charset="0"/>
              </a:rPr>
              <a:t>         If (A[J]&lt;small) Then</a:t>
            </a:r>
            <a:endParaRPr lang="en-IN" sz="1800" dirty="0">
              <a:effectLst/>
              <a:latin typeface="Times New Roman" panose="02020603050405020304" pitchFamily="18" charset="0"/>
              <a:ea typeface="Times New Roman" panose="02020603050405020304" pitchFamily="18" charset="0"/>
            </a:endParaRPr>
          </a:p>
          <a:p>
            <a:pPr marL="0" indent="0" algn="just">
              <a:buNone/>
              <a:tabLst>
                <a:tab pos="619125" algn="l"/>
              </a:tabLst>
            </a:pPr>
            <a:r>
              <a:rPr lang="en-US" sz="1800" dirty="0">
                <a:effectLst/>
                <a:latin typeface="Bookman Old Style" panose="02050604050505020204" pitchFamily="18" charset="0"/>
                <a:ea typeface="Times New Roman" panose="02020603050405020304" pitchFamily="18" charset="0"/>
              </a:rPr>
              <a:t>Step9: </a:t>
            </a:r>
            <a:r>
              <a:rPr lang="en-US" sz="1800" dirty="0" err="1">
                <a:effectLst/>
                <a:latin typeface="Bookman Old Style" panose="02050604050505020204" pitchFamily="18" charset="0"/>
                <a:ea typeface="Times New Roman" panose="02020603050405020304" pitchFamily="18" charset="0"/>
              </a:rPr>
              <a:t>small</a:t>
            </a:r>
            <a:r>
              <a:rPr lang="en-US" sz="1800" dirty="0" err="1">
                <a:effectLst/>
                <a:latin typeface="Bookman Old Style" panose="02050604050505020204" pitchFamily="18" charset="0"/>
                <a:ea typeface="Times New Roman" panose="02020603050405020304" pitchFamily="18" charset="0"/>
                <a:sym typeface="Wingdings" panose="05000000000000000000" pitchFamily="2" charset="2"/>
              </a:rPr>
              <a:t></a:t>
            </a:r>
            <a:r>
              <a:rPr lang="en-US" sz="1800" dirty="0" err="1">
                <a:effectLst/>
                <a:latin typeface="Bookman Old Style" panose="02050604050505020204" pitchFamily="18" charset="0"/>
                <a:ea typeface="Times New Roman" panose="02020603050405020304" pitchFamily="18" charset="0"/>
              </a:rPr>
              <a:t>A</a:t>
            </a:r>
            <a:r>
              <a:rPr lang="en-US" sz="1800" dirty="0">
                <a:effectLst/>
                <a:latin typeface="Bookman Old Style" panose="02050604050505020204" pitchFamily="18" charset="0"/>
                <a:ea typeface="Times New Roman" panose="02020603050405020304" pitchFamily="18" charset="0"/>
              </a:rPr>
              <a:t>[J]</a:t>
            </a:r>
            <a:endParaRPr lang="en-IN" sz="1800" dirty="0">
              <a:effectLst/>
              <a:latin typeface="Times New Roman" panose="02020603050405020304" pitchFamily="18" charset="0"/>
              <a:ea typeface="Times New Roman" panose="02020603050405020304" pitchFamily="18" charset="0"/>
            </a:endParaRPr>
          </a:p>
          <a:p>
            <a:pPr marL="0" indent="0" algn="just">
              <a:buNone/>
              <a:tabLst>
                <a:tab pos="619125" algn="l"/>
              </a:tabLst>
            </a:pPr>
            <a:r>
              <a:rPr lang="en-US" sz="1800" dirty="0">
                <a:effectLst/>
                <a:latin typeface="Bookman Old Style" panose="02050604050505020204" pitchFamily="18" charset="0"/>
                <a:ea typeface="Times New Roman" panose="02020603050405020304" pitchFamily="18" charset="0"/>
              </a:rPr>
              <a:t>Step10: </a:t>
            </a:r>
            <a:r>
              <a:rPr lang="en-US" sz="1800" dirty="0" err="1">
                <a:effectLst/>
                <a:latin typeface="Bookman Old Style" panose="02050604050505020204" pitchFamily="18" charset="0"/>
                <a:ea typeface="Times New Roman" panose="02020603050405020304" pitchFamily="18" charset="0"/>
              </a:rPr>
              <a:t>pos</a:t>
            </a:r>
            <a:r>
              <a:rPr lang="en-US" sz="1800" dirty="0" err="1">
                <a:effectLst/>
                <a:latin typeface="Bookman Old Style" panose="02050604050505020204" pitchFamily="18" charset="0"/>
                <a:ea typeface="Times New Roman" panose="02020603050405020304" pitchFamily="18" charset="0"/>
                <a:sym typeface="Wingdings" panose="05000000000000000000" pitchFamily="2" charset="2"/>
              </a:rPr>
              <a:t></a:t>
            </a:r>
            <a:r>
              <a:rPr lang="en-US" sz="1800" dirty="0" err="1">
                <a:effectLst/>
                <a:latin typeface="Bookman Old Style" panose="02050604050505020204" pitchFamily="18" charset="0"/>
                <a:ea typeface="Times New Roman" panose="02020603050405020304" pitchFamily="18" charset="0"/>
              </a:rPr>
              <a:t>J</a:t>
            </a:r>
            <a:endParaRPr lang="en-IN" sz="1800" dirty="0">
              <a:effectLst/>
              <a:latin typeface="Times New Roman" panose="02020603050405020304" pitchFamily="18" charset="0"/>
              <a:ea typeface="Times New Roman" panose="02020603050405020304" pitchFamily="18" charset="0"/>
            </a:endParaRPr>
          </a:p>
          <a:p>
            <a:pPr marL="0" indent="0" algn="just">
              <a:buNone/>
              <a:tabLst>
                <a:tab pos="619125" algn="l"/>
              </a:tabLst>
            </a:pPr>
            <a:r>
              <a:rPr lang="en-US" sz="1800" dirty="0">
                <a:effectLst/>
                <a:latin typeface="Bookman Old Style" panose="02050604050505020204" pitchFamily="18" charset="0"/>
                <a:ea typeface="Times New Roman" panose="02020603050405020304" pitchFamily="18" charset="0"/>
              </a:rPr>
              <a:t>           [</a:t>
            </a:r>
            <a:r>
              <a:rPr lang="en-US" sz="1800" dirty="0" err="1">
                <a:effectLst/>
                <a:latin typeface="Bookman Old Style" panose="02050604050505020204" pitchFamily="18" charset="0"/>
                <a:ea typeface="Times New Roman" panose="02020603050405020304" pitchFamily="18" charset="0"/>
              </a:rPr>
              <a:t>EndIf</a:t>
            </a:r>
            <a:r>
              <a:rPr lang="en-US" sz="1800" dirty="0">
                <a:effectLst/>
                <a:latin typeface="Bookman Old Style" panose="02050604050505020204" pitchFamily="18" charset="0"/>
                <a:ea typeface="Times New Roman" panose="02020603050405020304" pitchFamily="18" charset="0"/>
              </a:rPr>
              <a:t>]</a:t>
            </a:r>
            <a:endParaRPr lang="en-IN" sz="1800" dirty="0">
              <a:effectLst/>
              <a:latin typeface="Times New Roman" panose="02020603050405020304" pitchFamily="18" charset="0"/>
              <a:ea typeface="Times New Roman" panose="02020603050405020304" pitchFamily="18" charset="0"/>
            </a:endParaRPr>
          </a:p>
          <a:p>
            <a:pPr marL="0" indent="0" algn="just">
              <a:buNone/>
              <a:tabLst>
                <a:tab pos="619125" algn="l"/>
              </a:tabLst>
            </a:pPr>
            <a:r>
              <a:rPr lang="en-US" sz="1800" dirty="0">
                <a:effectLst/>
                <a:latin typeface="Bookman Old Style" panose="02050604050505020204" pitchFamily="18" charset="0"/>
                <a:ea typeface="Times New Roman" panose="02020603050405020304" pitchFamily="18" charset="0"/>
              </a:rPr>
              <a:t>           [End of step7 for loop] </a:t>
            </a:r>
            <a:endParaRPr lang="en-IN" sz="1800" dirty="0">
              <a:effectLst/>
              <a:latin typeface="Times New Roman" panose="02020603050405020304" pitchFamily="18" charset="0"/>
              <a:ea typeface="Times New Roman" panose="02020603050405020304" pitchFamily="18" charset="0"/>
            </a:endParaRPr>
          </a:p>
          <a:p>
            <a:pPr marL="0" indent="0" algn="just">
              <a:buNone/>
              <a:tabLst>
                <a:tab pos="619125" algn="l"/>
              </a:tabLst>
            </a:pPr>
            <a:r>
              <a:rPr lang="en-US" sz="1800" dirty="0">
                <a:effectLst/>
                <a:latin typeface="Bookman Old Style" panose="02050604050505020204" pitchFamily="18" charset="0"/>
                <a:ea typeface="Times New Roman" panose="02020603050405020304" pitchFamily="18" charset="0"/>
              </a:rPr>
              <a:t>Step11: [Exchange </a:t>
            </a:r>
            <a:r>
              <a:rPr lang="en-US" sz="1800" dirty="0" err="1">
                <a:effectLst/>
                <a:latin typeface="Bookman Old Style" panose="02050604050505020204" pitchFamily="18" charset="0"/>
                <a:ea typeface="Times New Roman" panose="02020603050405020304" pitchFamily="18" charset="0"/>
              </a:rPr>
              <a:t>I</a:t>
            </a:r>
            <a:r>
              <a:rPr lang="en-US" sz="1800" baseline="30000" dirty="0" err="1">
                <a:effectLst/>
                <a:latin typeface="Bookman Old Style" panose="02050604050505020204" pitchFamily="18" charset="0"/>
                <a:ea typeface="Times New Roman" panose="02020603050405020304" pitchFamily="18" charset="0"/>
              </a:rPr>
              <a:t>th</a:t>
            </a:r>
            <a:r>
              <a:rPr lang="en-US" sz="1800" baseline="30000" dirty="0">
                <a:effectLst/>
                <a:latin typeface="Bookman Old Style" panose="02050604050505020204" pitchFamily="18" charset="0"/>
                <a:ea typeface="Times New Roman" panose="02020603050405020304" pitchFamily="18" charset="0"/>
              </a:rPr>
              <a:t> </a:t>
            </a:r>
            <a:r>
              <a:rPr lang="en-US" sz="1800" dirty="0">
                <a:effectLst/>
                <a:latin typeface="Bookman Old Style" panose="02050604050505020204" pitchFamily="18" charset="0"/>
                <a:ea typeface="Times New Roman" panose="02020603050405020304" pitchFamily="18" charset="0"/>
              </a:rPr>
              <a:t>with smallest element] </a:t>
            </a:r>
            <a:endParaRPr lang="en-IN" sz="1800" dirty="0">
              <a:effectLst/>
              <a:latin typeface="Times New Roman" panose="02020603050405020304" pitchFamily="18" charset="0"/>
              <a:ea typeface="Times New Roman" panose="02020603050405020304" pitchFamily="18" charset="0"/>
            </a:endParaRPr>
          </a:p>
          <a:p>
            <a:pPr marL="0" indent="0" algn="just">
              <a:buNone/>
              <a:tabLst>
                <a:tab pos="619125" algn="l"/>
              </a:tabLst>
            </a:pPr>
            <a:r>
              <a:rPr lang="en-US" sz="1800" dirty="0">
                <a:effectLst/>
                <a:latin typeface="Bookman Old Style" panose="02050604050505020204" pitchFamily="18" charset="0"/>
                <a:ea typeface="Times New Roman" panose="02020603050405020304" pitchFamily="18" charset="0"/>
              </a:rPr>
              <a:t>         A[pos]</a:t>
            </a:r>
            <a:r>
              <a:rPr lang="en-US" sz="1800" dirty="0">
                <a:effectLst/>
                <a:latin typeface="Bookman Old Style" panose="02050604050505020204" pitchFamily="18" charset="0"/>
                <a:ea typeface="Times New Roman" panose="02020603050405020304" pitchFamily="18" charset="0"/>
                <a:sym typeface="Wingdings" panose="05000000000000000000" pitchFamily="2" charset="2"/>
              </a:rPr>
              <a:t></a:t>
            </a:r>
            <a:r>
              <a:rPr lang="en-US" sz="1800" dirty="0">
                <a:effectLst/>
                <a:latin typeface="Bookman Old Style" panose="02050604050505020204" pitchFamily="18" charset="0"/>
                <a:ea typeface="Times New Roman" panose="02020603050405020304" pitchFamily="18" charset="0"/>
              </a:rPr>
              <a:t>A[I]</a:t>
            </a:r>
          </a:p>
          <a:p>
            <a:pPr marL="0" indent="0" algn="just">
              <a:buNone/>
              <a:tabLst>
                <a:tab pos="619125" algn="l"/>
              </a:tabLst>
            </a:pPr>
            <a:r>
              <a:rPr lang="en-US" sz="1800" dirty="0">
                <a:effectLst/>
                <a:latin typeface="Bookman Old Style" panose="02050604050505020204" pitchFamily="18" charset="0"/>
                <a:ea typeface="Times New Roman" panose="02020603050405020304" pitchFamily="18" charset="0"/>
              </a:rPr>
              <a:t>Step12:  A[I]</a:t>
            </a:r>
            <a:r>
              <a:rPr lang="en-US" sz="1800" dirty="0">
                <a:effectLst/>
                <a:latin typeface="Bookman Old Style" panose="02050604050505020204" pitchFamily="18" charset="0"/>
                <a:ea typeface="Times New Roman" panose="02020603050405020304" pitchFamily="18" charset="0"/>
                <a:sym typeface="Wingdings" panose="05000000000000000000" pitchFamily="2" charset="2"/>
              </a:rPr>
              <a:t></a:t>
            </a:r>
            <a:r>
              <a:rPr lang="en-US" sz="1800" dirty="0">
                <a:effectLst/>
                <a:latin typeface="Bookman Old Style" panose="02050604050505020204" pitchFamily="18" charset="0"/>
                <a:ea typeface="Times New Roman" panose="02020603050405020304" pitchFamily="18" charset="0"/>
              </a:rPr>
              <a:t>small</a:t>
            </a:r>
          </a:p>
          <a:p>
            <a:pPr marL="0" indent="0" algn="just">
              <a:buNone/>
              <a:tabLst>
                <a:tab pos="619125" algn="l"/>
              </a:tabLst>
            </a:pPr>
            <a:r>
              <a:rPr lang="en-US" sz="1800" dirty="0">
                <a:effectLst/>
                <a:latin typeface="Bookman Old Style" panose="02050604050505020204" pitchFamily="18" charset="0"/>
                <a:ea typeface="Times New Roman" panose="02020603050405020304" pitchFamily="18" charset="0"/>
              </a:rPr>
              <a:t>       [End of step3 for loop]</a:t>
            </a:r>
            <a:endParaRPr lang="en-IN" sz="1800" dirty="0">
              <a:effectLst/>
              <a:latin typeface="Times New Roman" panose="02020603050405020304" pitchFamily="18" charset="0"/>
              <a:ea typeface="Times New Roman" panose="02020603050405020304" pitchFamily="18" charset="0"/>
            </a:endParaRPr>
          </a:p>
          <a:p>
            <a:pPr marL="0" indent="0" algn="just">
              <a:buNone/>
              <a:tabLst>
                <a:tab pos="619125" algn="l"/>
              </a:tabLst>
            </a:pPr>
            <a:r>
              <a:rPr lang="en-US" sz="1800" dirty="0">
                <a:effectLst/>
                <a:latin typeface="Bookman Old Style" panose="02050604050505020204" pitchFamily="18" charset="0"/>
                <a:ea typeface="Times New Roman" panose="02020603050405020304" pitchFamily="18" charset="0"/>
              </a:rPr>
              <a:t>Step13: stop</a:t>
            </a:r>
            <a:endParaRPr lang="en-IN" sz="1800" dirty="0">
              <a:effectLst/>
              <a:latin typeface="Times New Roman" panose="02020603050405020304" pitchFamily="18" charset="0"/>
              <a:ea typeface="Times New Roman" panose="02020603050405020304" pitchFamily="18" charset="0"/>
            </a:endParaRPr>
          </a:p>
          <a:p>
            <a:pPr marL="0" indent="0" algn="just">
              <a:buNone/>
              <a:tabLst>
                <a:tab pos="619125" algn="l"/>
              </a:tabLst>
            </a:pPr>
            <a:endParaRPr lang="en-IN" sz="1800" dirty="0">
              <a:effectLst/>
              <a:latin typeface="Times New Roman" panose="02020603050405020304" pitchFamily="18" charset="0"/>
              <a:ea typeface="Times New Roman" panose="02020603050405020304" pitchFamily="18" charset="0"/>
            </a:endParaRPr>
          </a:p>
          <a:p>
            <a:pPr marL="0" indent="0">
              <a:buNone/>
            </a:pPr>
            <a:endParaRPr lang="en-IN" sz="1800" dirty="0">
              <a:effectLst/>
              <a:latin typeface="Times New Roman" panose="02020603050405020304" pitchFamily="18" charset="0"/>
              <a:ea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xmlns="" val="3546090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4" dur="500"/>
                                        <p:tgtEl>
                                          <p:spTgt spid="3">
                                            <p:txEl>
                                              <p:pRg st="2" end="2"/>
                                            </p:txEl>
                                          </p:spTgt>
                                        </p:tgtEl>
                                      </p:cBhvr>
                                    </p:animEffect>
                                  </p:childTnLst>
                                </p:cTn>
                              </p:par>
                              <p:par>
                                <p:cTn id="15" presetID="14" presetClass="entr" presetSubtype="1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500"/>
                                        <p:tgtEl>
                                          <p:spTgt spid="3">
                                            <p:txEl>
                                              <p:pRg st="3" end="3"/>
                                            </p:txEl>
                                          </p:spTgt>
                                        </p:tgtEl>
                                      </p:cBhvr>
                                    </p:animEffect>
                                  </p:childTnLst>
                                </p:cTn>
                              </p:par>
                              <p:par>
                                <p:cTn id="18" presetID="14" presetClass="entr" presetSubtype="10"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0" dur="500"/>
                                        <p:tgtEl>
                                          <p:spTgt spid="3">
                                            <p:txEl>
                                              <p:pRg st="4" end="4"/>
                                            </p:txEl>
                                          </p:spTgt>
                                        </p:tgtEl>
                                      </p:cBhvr>
                                    </p:animEffect>
                                  </p:childTnLst>
                                </p:cTn>
                              </p:par>
                              <p:par>
                                <p:cTn id="21" presetID="14" presetClass="entr" presetSubtype="1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3" dur="500"/>
                                        <p:tgtEl>
                                          <p:spTgt spid="3">
                                            <p:txEl>
                                              <p:pRg st="5" end="5"/>
                                            </p:txEl>
                                          </p:spTgt>
                                        </p:tgtEl>
                                      </p:cBhvr>
                                    </p:animEffect>
                                  </p:childTnLst>
                                </p:cTn>
                              </p:par>
                              <p:par>
                                <p:cTn id="24" presetID="14" presetClass="entr" presetSubtype="1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6" dur="500"/>
                                        <p:tgtEl>
                                          <p:spTgt spid="3">
                                            <p:txEl>
                                              <p:pRg st="6" end="6"/>
                                            </p:txEl>
                                          </p:spTgt>
                                        </p:tgtEl>
                                      </p:cBhvr>
                                    </p:animEffect>
                                  </p:childTnLst>
                                </p:cTn>
                              </p:par>
                              <p:par>
                                <p:cTn id="27" presetID="14" presetClass="entr" presetSubtype="1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9" dur="500"/>
                                        <p:tgtEl>
                                          <p:spTgt spid="3">
                                            <p:txEl>
                                              <p:pRg st="7" end="7"/>
                                            </p:txEl>
                                          </p:spTgt>
                                        </p:tgtEl>
                                      </p:cBhvr>
                                    </p:animEffect>
                                  </p:childTnLst>
                                </p:cTn>
                              </p:par>
                              <p:par>
                                <p:cTn id="30" presetID="14" presetClass="entr" presetSubtype="10" fill="hold"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randombar(horizontal)">
                                      <p:cBhvr>
                                        <p:cTn id="32" dur="500"/>
                                        <p:tgtEl>
                                          <p:spTgt spid="3">
                                            <p:txEl>
                                              <p:pRg st="8" end="8"/>
                                            </p:txEl>
                                          </p:spTgt>
                                        </p:tgtEl>
                                      </p:cBhvr>
                                    </p:animEffect>
                                  </p:childTnLst>
                                </p:cTn>
                              </p:par>
                              <p:par>
                                <p:cTn id="33" presetID="14" presetClass="entr" presetSubtype="10"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randombar(horizontal)">
                                      <p:cBhvr>
                                        <p:cTn id="35" dur="500"/>
                                        <p:tgtEl>
                                          <p:spTgt spid="3">
                                            <p:txEl>
                                              <p:pRg st="9" end="9"/>
                                            </p:txEl>
                                          </p:spTgt>
                                        </p:tgtEl>
                                      </p:cBhvr>
                                    </p:animEffect>
                                  </p:childTnLst>
                                </p:cTn>
                              </p:par>
                              <p:par>
                                <p:cTn id="36" presetID="14" presetClass="entr" presetSubtype="10" fill="hold" nodeType="withEffect">
                                  <p:stCondLst>
                                    <p:cond delay="0"/>
                                  </p:stCondLst>
                                  <p:childTnLst>
                                    <p:set>
                                      <p:cBhvr>
                                        <p:cTn id="37"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38" dur="500"/>
                                        <p:tgtEl>
                                          <p:spTgt spid="3">
                                            <p:txEl>
                                              <p:pRg st="10" end="10"/>
                                            </p:txEl>
                                          </p:spTgt>
                                        </p:tgtEl>
                                      </p:cBhvr>
                                    </p:animEffect>
                                  </p:childTnLst>
                                </p:cTn>
                              </p:par>
                              <p:par>
                                <p:cTn id="39" presetID="14" presetClass="entr" presetSubtype="10" fill="hold" nodeType="with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41" dur="500"/>
                                        <p:tgtEl>
                                          <p:spTgt spid="3">
                                            <p:txEl>
                                              <p:pRg st="11" end="11"/>
                                            </p:txEl>
                                          </p:spTgt>
                                        </p:tgtEl>
                                      </p:cBhvr>
                                    </p:animEffect>
                                  </p:childTnLst>
                                </p:cTn>
                              </p:par>
                              <p:par>
                                <p:cTn id="42" presetID="14" presetClass="entr" presetSubtype="10" fill="hold" nodeType="withEffect">
                                  <p:stCondLst>
                                    <p:cond delay="0"/>
                                  </p:stCondLst>
                                  <p:childTnLst>
                                    <p:set>
                                      <p:cBhvr>
                                        <p:cTn id="43" dur="1" fill="hold">
                                          <p:stCondLst>
                                            <p:cond delay="0"/>
                                          </p:stCondLst>
                                        </p:cTn>
                                        <p:tgtEl>
                                          <p:spTgt spid="3">
                                            <p:txEl>
                                              <p:pRg st="12" end="12"/>
                                            </p:txEl>
                                          </p:spTgt>
                                        </p:tgtEl>
                                        <p:attrNameLst>
                                          <p:attrName>style.visibility</p:attrName>
                                        </p:attrNameLst>
                                      </p:cBhvr>
                                      <p:to>
                                        <p:strVal val="visible"/>
                                      </p:to>
                                    </p:set>
                                    <p:animEffect transition="in" filter="randombar(horizontal)">
                                      <p:cBhvr>
                                        <p:cTn id="44" dur="500"/>
                                        <p:tgtEl>
                                          <p:spTgt spid="3">
                                            <p:txEl>
                                              <p:pRg st="12" end="12"/>
                                            </p:txEl>
                                          </p:spTgt>
                                        </p:tgtEl>
                                      </p:cBhvr>
                                    </p:animEffect>
                                  </p:childTnLst>
                                </p:cTn>
                              </p:par>
                              <p:par>
                                <p:cTn id="45" presetID="14" presetClass="entr" presetSubtype="10" fill="hold" nodeType="with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animEffect transition="in" filter="randombar(horizontal)">
                                      <p:cBhvr>
                                        <p:cTn id="47" dur="500"/>
                                        <p:tgtEl>
                                          <p:spTgt spid="3">
                                            <p:txEl>
                                              <p:pRg st="13" end="13"/>
                                            </p:txEl>
                                          </p:spTgt>
                                        </p:tgtEl>
                                      </p:cBhvr>
                                    </p:animEffect>
                                  </p:childTnLst>
                                </p:cTn>
                              </p:par>
                              <p:par>
                                <p:cTn id="48" presetID="14" presetClass="entr" presetSubtype="10" fill="hold" nodeType="withEffect">
                                  <p:stCondLst>
                                    <p:cond delay="0"/>
                                  </p:stCondLst>
                                  <p:childTnLst>
                                    <p:set>
                                      <p:cBhvr>
                                        <p:cTn id="49" dur="1" fill="hold">
                                          <p:stCondLst>
                                            <p:cond delay="0"/>
                                          </p:stCondLst>
                                        </p:cTn>
                                        <p:tgtEl>
                                          <p:spTgt spid="3">
                                            <p:txEl>
                                              <p:pRg st="14" end="14"/>
                                            </p:txEl>
                                          </p:spTgt>
                                        </p:tgtEl>
                                        <p:attrNameLst>
                                          <p:attrName>style.visibility</p:attrName>
                                        </p:attrNameLst>
                                      </p:cBhvr>
                                      <p:to>
                                        <p:strVal val="visible"/>
                                      </p:to>
                                    </p:set>
                                    <p:animEffect transition="in" filter="randombar(horizontal)">
                                      <p:cBhvr>
                                        <p:cTn id="50" dur="500"/>
                                        <p:tgtEl>
                                          <p:spTgt spid="3">
                                            <p:txEl>
                                              <p:pRg st="14" end="14"/>
                                            </p:txEl>
                                          </p:spTgt>
                                        </p:tgtEl>
                                      </p:cBhvr>
                                    </p:animEffect>
                                  </p:childTnLst>
                                </p:cTn>
                              </p:par>
                              <p:par>
                                <p:cTn id="51" presetID="14" presetClass="entr" presetSubtype="10" fill="hold" nodeType="withEffect">
                                  <p:stCondLst>
                                    <p:cond delay="0"/>
                                  </p:stCondLst>
                                  <p:childTnLst>
                                    <p:set>
                                      <p:cBhvr>
                                        <p:cTn id="52" dur="1" fill="hold">
                                          <p:stCondLst>
                                            <p:cond delay="0"/>
                                          </p:stCondLst>
                                        </p:cTn>
                                        <p:tgtEl>
                                          <p:spTgt spid="3">
                                            <p:txEl>
                                              <p:pRg st="15" end="15"/>
                                            </p:txEl>
                                          </p:spTgt>
                                        </p:tgtEl>
                                        <p:attrNameLst>
                                          <p:attrName>style.visibility</p:attrName>
                                        </p:attrNameLst>
                                      </p:cBhvr>
                                      <p:to>
                                        <p:strVal val="visible"/>
                                      </p:to>
                                    </p:set>
                                    <p:animEffect transition="in" filter="randombar(horizontal)">
                                      <p:cBhvr>
                                        <p:cTn id="53" dur="500"/>
                                        <p:tgtEl>
                                          <p:spTgt spid="3">
                                            <p:txEl>
                                              <p:pRg st="15" end="15"/>
                                            </p:txEl>
                                          </p:spTgt>
                                        </p:tgtEl>
                                      </p:cBhvr>
                                    </p:animEffect>
                                  </p:childTnLst>
                                </p:cTn>
                              </p:par>
                              <p:par>
                                <p:cTn id="54" presetID="14" presetClass="entr" presetSubtype="10" fill="hold" nodeType="withEffect">
                                  <p:stCondLst>
                                    <p:cond delay="0"/>
                                  </p:stCondLst>
                                  <p:childTnLst>
                                    <p:set>
                                      <p:cBhvr>
                                        <p:cTn id="55" dur="1" fill="hold">
                                          <p:stCondLst>
                                            <p:cond delay="0"/>
                                          </p:stCondLst>
                                        </p:cTn>
                                        <p:tgtEl>
                                          <p:spTgt spid="3">
                                            <p:txEl>
                                              <p:pRg st="16" end="16"/>
                                            </p:txEl>
                                          </p:spTgt>
                                        </p:tgtEl>
                                        <p:attrNameLst>
                                          <p:attrName>style.visibility</p:attrName>
                                        </p:attrNameLst>
                                      </p:cBhvr>
                                      <p:to>
                                        <p:strVal val="visible"/>
                                      </p:to>
                                    </p:set>
                                    <p:animEffect transition="in" filter="randombar(horizontal)">
                                      <p:cBhvr>
                                        <p:cTn id="56" dur="500"/>
                                        <p:tgtEl>
                                          <p:spTgt spid="3">
                                            <p:txEl>
                                              <p:pRg st="16" end="16"/>
                                            </p:txEl>
                                          </p:spTgt>
                                        </p:tgtEl>
                                      </p:cBhvr>
                                    </p:animEffect>
                                  </p:childTnLst>
                                </p:cTn>
                              </p:par>
                              <p:par>
                                <p:cTn id="57" presetID="14" presetClass="entr" presetSubtype="10" fill="hold" nodeType="withEffect">
                                  <p:stCondLst>
                                    <p:cond delay="0"/>
                                  </p:stCondLst>
                                  <p:childTnLst>
                                    <p:set>
                                      <p:cBhvr>
                                        <p:cTn id="58" dur="1" fill="hold">
                                          <p:stCondLst>
                                            <p:cond delay="0"/>
                                          </p:stCondLst>
                                        </p:cTn>
                                        <p:tgtEl>
                                          <p:spTgt spid="3">
                                            <p:txEl>
                                              <p:pRg st="17" end="17"/>
                                            </p:txEl>
                                          </p:spTgt>
                                        </p:tgtEl>
                                        <p:attrNameLst>
                                          <p:attrName>style.visibility</p:attrName>
                                        </p:attrNameLst>
                                      </p:cBhvr>
                                      <p:to>
                                        <p:strVal val="visible"/>
                                      </p:to>
                                    </p:set>
                                    <p:animEffect transition="in" filter="randombar(horizontal)">
                                      <p:cBhvr>
                                        <p:cTn id="59" dur="500"/>
                                        <p:tgtEl>
                                          <p:spTgt spid="3">
                                            <p:txEl>
                                              <p:pRg st="17" end="17"/>
                                            </p:txEl>
                                          </p:spTgt>
                                        </p:tgtEl>
                                      </p:cBhvr>
                                    </p:animEffect>
                                  </p:childTnLst>
                                </p:cTn>
                              </p:par>
                              <p:par>
                                <p:cTn id="60" presetID="14" presetClass="entr" presetSubtype="10" fill="hold" nodeType="withEffect">
                                  <p:stCondLst>
                                    <p:cond delay="0"/>
                                  </p:stCondLst>
                                  <p:childTnLst>
                                    <p:set>
                                      <p:cBhvr>
                                        <p:cTn id="61" dur="1" fill="hold">
                                          <p:stCondLst>
                                            <p:cond delay="0"/>
                                          </p:stCondLst>
                                        </p:cTn>
                                        <p:tgtEl>
                                          <p:spTgt spid="3">
                                            <p:txEl>
                                              <p:pRg st="18" end="18"/>
                                            </p:txEl>
                                          </p:spTgt>
                                        </p:tgtEl>
                                        <p:attrNameLst>
                                          <p:attrName>style.visibility</p:attrName>
                                        </p:attrNameLst>
                                      </p:cBhvr>
                                      <p:to>
                                        <p:strVal val="visible"/>
                                      </p:to>
                                    </p:set>
                                    <p:animEffect transition="in" filter="randombar(horizontal)">
                                      <p:cBhvr>
                                        <p:cTn id="62" dur="500"/>
                                        <p:tgtEl>
                                          <p:spTgt spid="3">
                                            <p:txEl>
                                              <p:pRg st="18" end="18"/>
                                            </p:txEl>
                                          </p:spTgt>
                                        </p:tgtEl>
                                      </p:cBhvr>
                                    </p:animEffect>
                                  </p:childTnLst>
                                </p:cTn>
                              </p:par>
                              <p:par>
                                <p:cTn id="63" presetID="14" presetClass="entr" presetSubtype="10" fill="hold" nodeType="withEffect">
                                  <p:stCondLst>
                                    <p:cond delay="0"/>
                                  </p:stCondLst>
                                  <p:childTnLst>
                                    <p:set>
                                      <p:cBhvr>
                                        <p:cTn id="64" dur="1" fill="hold">
                                          <p:stCondLst>
                                            <p:cond delay="0"/>
                                          </p:stCondLst>
                                        </p:cTn>
                                        <p:tgtEl>
                                          <p:spTgt spid="3">
                                            <p:txEl>
                                              <p:pRg st="19" end="19"/>
                                            </p:txEl>
                                          </p:spTgt>
                                        </p:tgtEl>
                                        <p:attrNameLst>
                                          <p:attrName>style.visibility</p:attrName>
                                        </p:attrNameLst>
                                      </p:cBhvr>
                                      <p:to>
                                        <p:strVal val="visible"/>
                                      </p:to>
                                    </p:set>
                                    <p:animEffect transition="in" filter="randombar(horizontal)">
                                      <p:cBhvr>
                                        <p:cTn id="65" dur="500"/>
                                        <p:tgtEl>
                                          <p:spTgt spid="3">
                                            <p:txEl>
                                              <p:pRg st="19" end="19"/>
                                            </p:txEl>
                                          </p:spTgt>
                                        </p:tgtEl>
                                      </p:cBhvr>
                                    </p:animEffect>
                                  </p:childTnLst>
                                </p:cTn>
                              </p:par>
                              <p:par>
                                <p:cTn id="66" presetID="14" presetClass="entr" presetSubtype="10" fill="hold" nodeType="withEffect">
                                  <p:stCondLst>
                                    <p:cond delay="0"/>
                                  </p:stCondLst>
                                  <p:childTnLst>
                                    <p:set>
                                      <p:cBhvr>
                                        <p:cTn id="67" dur="1" fill="hold">
                                          <p:stCondLst>
                                            <p:cond delay="0"/>
                                          </p:stCondLst>
                                        </p:cTn>
                                        <p:tgtEl>
                                          <p:spTgt spid="3">
                                            <p:txEl>
                                              <p:pRg st="20" end="20"/>
                                            </p:txEl>
                                          </p:spTgt>
                                        </p:tgtEl>
                                        <p:attrNameLst>
                                          <p:attrName>style.visibility</p:attrName>
                                        </p:attrNameLst>
                                      </p:cBhvr>
                                      <p:to>
                                        <p:strVal val="visible"/>
                                      </p:to>
                                    </p:set>
                                    <p:animEffect transition="in" filter="randombar(horizontal)">
                                      <p:cBhvr>
                                        <p:cTn id="68" dur="500"/>
                                        <p:tgtEl>
                                          <p:spTgt spid="3">
                                            <p:txEl>
                                              <p:pRg st="20" end="2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3DA0D68-621B-47D6-8218-4ED91577EE41}"/>
              </a:ext>
            </a:extLst>
          </p:cNvPr>
          <p:cNvSpPr>
            <a:spLocks noGrp="1"/>
          </p:cNvSpPr>
          <p:nvPr>
            <p:ph idx="1"/>
          </p:nvPr>
        </p:nvSpPr>
        <p:spPr>
          <a:xfrm>
            <a:off x="461639" y="363984"/>
            <a:ext cx="8812363" cy="5677379"/>
          </a:xfrm>
        </p:spPr>
        <p:txBody>
          <a:bodyPr>
            <a:normAutofit/>
          </a:bodyPr>
          <a:lstStyle/>
          <a:p>
            <a:pPr marL="0" indent="0">
              <a:buNone/>
            </a:pPr>
            <a:r>
              <a:rPr lang="en-IN" dirty="0"/>
              <a:t>for(int </a:t>
            </a:r>
            <a:r>
              <a:rPr lang="en-IN" dirty="0" err="1"/>
              <a:t>i</a:t>
            </a:r>
            <a:r>
              <a:rPr lang="en-IN" dirty="0"/>
              <a:t> = 0; </a:t>
            </a:r>
            <a:r>
              <a:rPr lang="en-IN" dirty="0" err="1"/>
              <a:t>i</a:t>
            </a:r>
            <a:r>
              <a:rPr lang="en-IN" dirty="0"/>
              <a:t> &lt; n-1; </a:t>
            </a:r>
            <a:r>
              <a:rPr lang="en-IN" dirty="0" err="1"/>
              <a:t>i</a:t>
            </a:r>
            <a:r>
              <a:rPr lang="en-IN" dirty="0"/>
              <a:t>++){				  A[0]	 A[1]          A[2]	   A[3]        A[4]</a:t>
            </a:r>
          </a:p>
          <a:p>
            <a:pPr marL="0" indent="0">
              <a:buNone/>
            </a:pPr>
            <a:r>
              <a:rPr lang="en-IN" dirty="0"/>
              <a:t>	int small = A[</a:t>
            </a:r>
            <a:r>
              <a:rPr lang="en-IN" dirty="0" err="1"/>
              <a:t>i</a:t>
            </a:r>
            <a:r>
              <a:rPr lang="en-IN" dirty="0"/>
              <a:t>];				   A</a:t>
            </a:r>
          </a:p>
          <a:p>
            <a:pPr marL="0" indent="0">
              <a:buNone/>
            </a:pPr>
            <a:r>
              <a:rPr lang="en-IN" dirty="0"/>
              <a:t>	int </a:t>
            </a:r>
            <a:r>
              <a:rPr lang="en-IN" dirty="0" err="1"/>
              <a:t>pos</a:t>
            </a:r>
            <a:r>
              <a:rPr lang="en-IN" dirty="0"/>
              <a:t> = </a:t>
            </a:r>
            <a:r>
              <a:rPr lang="en-IN" dirty="0" err="1"/>
              <a:t>i</a:t>
            </a:r>
            <a:r>
              <a:rPr lang="en-IN" dirty="0"/>
              <a:t>;</a:t>
            </a:r>
          </a:p>
          <a:p>
            <a:pPr marL="0" indent="0">
              <a:buNone/>
            </a:pPr>
            <a:r>
              <a:rPr lang="en-IN" dirty="0"/>
              <a:t>	for(int j = </a:t>
            </a:r>
            <a:r>
              <a:rPr lang="en-IN" dirty="0" err="1"/>
              <a:t>i</a:t>
            </a:r>
            <a:r>
              <a:rPr lang="en-IN" dirty="0"/>
              <a:t> + 1; j&lt;n; </a:t>
            </a:r>
            <a:r>
              <a:rPr lang="en-IN" dirty="0" err="1"/>
              <a:t>j++</a:t>
            </a:r>
            <a:r>
              <a:rPr lang="en-IN" dirty="0"/>
              <a:t>){		</a:t>
            </a:r>
          </a:p>
          <a:p>
            <a:pPr marL="0" indent="0">
              <a:buNone/>
            </a:pPr>
            <a:r>
              <a:rPr lang="en-IN" dirty="0"/>
              <a:t>		if(A[j] &lt; small){</a:t>
            </a:r>
          </a:p>
          <a:p>
            <a:pPr marL="0" indent="0">
              <a:buNone/>
            </a:pPr>
            <a:r>
              <a:rPr lang="en-IN" dirty="0"/>
              <a:t>			small = A[j];</a:t>
            </a:r>
          </a:p>
          <a:p>
            <a:pPr marL="0" indent="0">
              <a:buNone/>
            </a:pPr>
            <a:r>
              <a:rPr lang="en-IN" dirty="0"/>
              <a:t>			</a:t>
            </a:r>
            <a:r>
              <a:rPr lang="en-IN" dirty="0" err="1"/>
              <a:t>pos</a:t>
            </a:r>
            <a:r>
              <a:rPr lang="en-IN" dirty="0"/>
              <a:t> = j;</a:t>
            </a:r>
          </a:p>
          <a:p>
            <a:pPr marL="0" indent="0">
              <a:buNone/>
            </a:pPr>
            <a:r>
              <a:rPr lang="en-IN" dirty="0"/>
              <a:t>		}</a:t>
            </a:r>
          </a:p>
          <a:p>
            <a:pPr marL="0" indent="0">
              <a:buNone/>
            </a:pPr>
            <a:r>
              <a:rPr lang="en-IN" dirty="0"/>
              <a:t>	}</a:t>
            </a:r>
          </a:p>
          <a:p>
            <a:pPr marL="0" indent="0">
              <a:buNone/>
            </a:pPr>
            <a:r>
              <a:rPr lang="en-IN" dirty="0"/>
              <a:t>	A[</a:t>
            </a:r>
            <a:r>
              <a:rPr lang="en-IN" dirty="0" err="1"/>
              <a:t>pos</a:t>
            </a:r>
            <a:r>
              <a:rPr lang="en-IN" dirty="0"/>
              <a:t>] = A[</a:t>
            </a:r>
            <a:r>
              <a:rPr lang="en-IN" dirty="0" err="1"/>
              <a:t>i</a:t>
            </a:r>
            <a:r>
              <a:rPr lang="en-IN" dirty="0"/>
              <a:t>];</a:t>
            </a:r>
          </a:p>
          <a:p>
            <a:pPr marL="0" indent="0">
              <a:buNone/>
            </a:pPr>
            <a:r>
              <a:rPr lang="en-IN" dirty="0"/>
              <a:t>	A[</a:t>
            </a:r>
            <a:r>
              <a:rPr lang="en-IN" dirty="0" err="1"/>
              <a:t>i</a:t>
            </a:r>
            <a:r>
              <a:rPr lang="en-IN" dirty="0"/>
              <a:t>] = small;</a:t>
            </a:r>
          </a:p>
          <a:p>
            <a:pPr marL="0" indent="0">
              <a:buNone/>
            </a:pPr>
            <a:r>
              <a:rPr lang="en-IN" dirty="0"/>
              <a:t>} </a:t>
            </a:r>
          </a:p>
        </p:txBody>
      </p:sp>
      <p:graphicFrame>
        <p:nvGraphicFramePr>
          <p:cNvPr id="4" name="Table 4">
            <a:extLst>
              <a:ext uri="{FF2B5EF4-FFF2-40B4-BE49-F238E27FC236}">
                <a16:creationId xmlns:a16="http://schemas.microsoft.com/office/drawing/2014/main" xmlns="" id="{D093E17B-75B3-4AC1-A739-CD7003820104}"/>
              </a:ext>
            </a:extLst>
          </p:cNvPr>
          <p:cNvGraphicFramePr>
            <a:graphicFrameLocks noGrp="1"/>
          </p:cNvGraphicFramePr>
          <p:nvPr>
            <p:extLst>
              <p:ext uri="{D42A27DB-BD31-4B8C-83A1-F6EECF244321}">
                <p14:modId xmlns:p14="http://schemas.microsoft.com/office/powerpoint/2010/main" xmlns="" val="444064403"/>
              </p:ext>
            </p:extLst>
          </p:nvPr>
        </p:nvGraphicFramePr>
        <p:xfrm>
          <a:off x="4629992" y="712990"/>
          <a:ext cx="4644010" cy="370840"/>
        </p:xfrm>
        <a:graphic>
          <a:graphicData uri="http://schemas.openxmlformats.org/drawingml/2006/table">
            <a:tbl>
              <a:tblPr firstRow="1" bandRow="1">
                <a:tableStyleId>{5C22544A-7EE6-4342-B048-85BDC9FD1C3A}</a:tableStyleId>
              </a:tblPr>
              <a:tblGrid>
                <a:gridCol w="928802">
                  <a:extLst>
                    <a:ext uri="{9D8B030D-6E8A-4147-A177-3AD203B41FA5}">
                      <a16:colId xmlns:a16="http://schemas.microsoft.com/office/drawing/2014/main" xmlns="" val="2453040490"/>
                    </a:ext>
                  </a:extLst>
                </a:gridCol>
                <a:gridCol w="928802">
                  <a:extLst>
                    <a:ext uri="{9D8B030D-6E8A-4147-A177-3AD203B41FA5}">
                      <a16:colId xmlns:a16="http://schemas.microsoft.com/office/drawing/2014/main" xmlns="" val="1060487791"/>
                    </a:ext>
                  </a:extLst>
                </a:gridCol>
                <a:gridCol w="928802">
                  <a:extLst>
                    <a:ext uri="{9D8B030D-6E8A-4147-A177-3AD203B41FA5}">
                      <a16:colId xmlns:a16="http://schemas.microsoft.com/office/drawing/2014/main" xmlns="" val="1377653893"/>
                    </a:ext>
                  </a:extLst>
                </a:gridCol>
                <a:gridCol w="928802">
                  <a:extLst>
                    <a:ext uri="{9D8B030D-6E8A-4147-A177-3AD203B41FA5}">
                      <a16:colId xmlns:a16="http://schemas.microsoft.com/office/drawing/2014/main" xmlns="" val="173317080"/>
                    </a:ext>
                  </a:extLst>
                </a:gridCol>
                <a:gridCol w="928802">
                  <a:extLst>
                    <a:ext uri="{9D8B030D-6E8A-4147-A177-3AD203B41FA5}">
                      <a16:colId xmlns:a16="http://schemas.microsoft.com/office/drawing/2014/main" xmlns="" val="61435589"/>
                    </a:ext>
                  </a:extLst>
                </a:gridCol>
              </a:tblGrid>
              <a:tr h="370840">
                <a:tc>
                  <a:txBody>
                    <a:bodyPr/>
                    <a:lstStyle/>
                    <a:p>
                      <a:r>
                        <a:rPr lang="en-IN" dirty="0">
                          <a:solidFill>
                            <a:schemeClr val="tx1"/>
                          </a:solidFill>
                        </a:rPr>
                        <a:t>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dirty="0">
                          <a:solidFill>
                            <a:schemeClr val="tx1"/>
                          </a:solidFill>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dirty="0">
                          <a:solidFill>
                            <a:schemeClr val="tx1"/>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dirty="0">
                          <a:solidFill>
                            <a:schemeClr val="tx1"/>
                          </a:solidFill>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678480296"/>
                  </a:ext>
                </a:extLst>
              </a:tr>
            </a:tbl>
          </a:graphicData>
        </a:graphic>
      </p:graphicFrame>
      <p:graphicFrame>
        <p:nvGraphicFramePr>
          <p:cNvPr id="5" name="Table 4">
            <a:extLst>
              <a:ext uri="{FF2B5EF4-FFF2-40B4-BE49-F238E27FC236}">
                <a16:creationId xmlns:a16="http://schemas.microsoft.com/office/drawing/2014/main" xmlns="" id="{74EB75B6-2111-42AF-B912-6CDB5E965A3F}"/>
              </a:ext>
            </a:extLst>
          </p:cNvPr>
          <p:cNvGraphicFramePr>
            <a:graphicFrameLocks noGrp="1"/>
          </p:cNvGraphicFramePr>
          <p:nvPr>
            <p:extLst>
              <p:ext uri="{D42A27DB-BD31-4B8C-83A1-F6EECF244321}">
                <p14:modId xmlns:p14="http://schemas.microsoft.com/office/powerpoint/2010/main" xmlns="" val="1829589241"/>
              </p:ext>
            </p:extLst>
          </p:nvPr>
        </p:nvGraphicFramePr>
        <p:xfrm>
          <a:off x="4629992" y="1432836"/>
          <a:ext cx="4644010" cy="370840"/>
        </p:xfrm>
        <a:graphic>
          <a:graphicData uri="http://schemas.openxmlformats.org/drawingml/2006/table">
            <a:tbl>
              <a:tblPr firstRow="1" bandRow="1">
                <a:tableStyleId>{5C22544A-7EE6-4342-B048-85BDC9FD1C3A}</a:tableStyleId>
              </a:tblPr>
              <a:tblGrid>
                <a:gridCol w="928802">
                  <a:extLst>
                    <a:ext uri="{9D8B030D-6E8A-4147-A177-3AD203B41FA5}">
                      <a16:colId xmlns:a16="http://schemas.microsoft.com/office/drawing/2014/main" xmlns="" val="2453040490"/>
                    </a:ext>
                  </a:extLst>
                </a:gridCol>
                <a:gridCol w="928802">
                  <a:extLst>
                    <a:ext uri="{9D8B030D-6E8A-4147-A177-3AD203B41FA5}">
                      <a16:colId xmlns:a16="http://schemas.microsoft.com/office/drawing/2014/main" xmlns="" val="1060487791"/>
                    </a:ext>
                  </a:extLst>
                </a:gridCol>
                <a:gridCol w="928802">
                  <a:extLst>
                    <a:ext uri="{9D8B030D-6E8A-4147-A177-3AD203B41FA5}">
                      <a16:colId xmlns:a16="http://schemas.microsoft.com/office/drawing/2014/main" xmlns="" val="1377653893"/>
                    </a:ext>
                  </a:extLst>
                </a:gridCol>
                <a:gridCol w="928802">
                  <a:extLst>
                    <a:ext uri="{9D8B030D-6E8A-4147-A177-3AD203B41FA5}">
                      <a16:colId xmlns:a16="http://schemas.microsoft.com/office/drawing/2014/main" xmlns="" val="173317080"/>
                    </a:ext>
                  </a:extLst>
                </a:gridCol>
                <a:gridCol w="928802">
                  <a:extLst>
                    <a:ext uri="{9D8B030D-6E8A-4147-A177-3AD203B41FA5}">
                      <a16:colId xmlns:a16="http://schemas.microsoft.com/office/drawing/2014/main" xmlns="" val="61435589"/>
                    </a:ext>
                  </a:extLst>
                </a:gridCol>
              </a:tblGrid>
              <a:tr h="370840">
                <a:tc>
                  <a:txBody>
                    <a:bodyPr/>
                    <a:lstStyle/>
                    <a:p>
                      <a:r>
                        <a:rPr lang="en-IN"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dirty="0">
                          <a:solidFill>
                            <a:schemeClr val="tx1"/>
                          </a:solidFill>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dirty="0">
                          <a:solidFill>
                            <a:schemeClr val="tx1"/>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dirty="0">
                          <a:solidFill>
                            <a:schemeClr val="tx1"/>
                          </a:solidFill>
                        </a:rPr>
                        <a:t>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IN" dirty="0">
                          <a:solidFill>
                            <a:schemeClr val="tx1"/>
                          </a:solidFill>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678480296"/>
                  </a:ext>
                </a:extLst>
              </a:tr>
            </a:tbl>
          </a:graphicData>
        </a:graphic>
      </p:graphicFrame>
    </p:spTree>
    <p:extLst>
      <p:ext uri="{BB962C8B-B14F-4D97-AF65-F5344CB8AC3E}">
        <p14:creationId xmlns:p14="http://schemas.microsoft.com/office/powerpoint/2010/main" xmlns="" val="1379885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wipe(down)">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4"/>
                                        </p:tgtEl>
                                        <p:attrNameLst>
                                          <p:attrName>style.visibility</p:attrName>
                                        </p:attrNameLst>
                                      </p:cBhvr>
                                      <p:to>
                                        <p:strVal val="visible"/>
                                      </p:to>
                                    </p:set>
                                    <p:anim calcmode="lin" valueType="num">
                                      <p:cBhvr additive="base">
                                        <p:cTn id="67" dur="500" fill="hold"/>
                                        <p:tgtEl>
                                          <p:spTgt spid="4"/>
                                        </p:tgtEl>
                                        <p:attrNameLst>
                                          <p:attrName>ppt_x</p:attrName>
                                        </p:attrNameLst>
                                      </p:cBhvr>
                                      <p:tavLst>
                                        <p:tav tm="0">
                                          <p:val>
                                            <p:strVal val="#ppt_x"/>
                                          </p:val>
                                        </p:tav>
                                        <p:tav tm="100000">
                                          <p:val>
                                            <p:strVal val="#ppt_x"/>
                                          </p:val>
                                        </p:tav>
                                      </p:tavLst>
                                    </p:anim>
                                    <p:anim calcmode="lin" valueType="num">
                                      <p:cBhvr additive="base">
                                        <p:cTn id="6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5"/>
                                        </p:tgtEl>
                                        <p:attrNameLst>
                                          <p:attrName>style.visibility</p:attrName>
                                        </p:attrNameLst>
                                      </p:cBhvr>
                                      <p:to>
                                        <p:strVal val="visible"/>
                                      </p:to>
                                    </p:set>
                                    <p:anim calcmode="lin" valueType="num">
                                      <p:cBhvr additive="base">
                                        <p:cTn id="73" dur="500" fill="hold"/>
                                        <p:tgtEl>
                                          <p:spTgt spid="5"/>
                                        </p:tgtEl>
                                        <p:attrNameLst>
                                          <p:attrName>ppt_x</p:attrName>
                                        </p:attrNameLst>
                                      </p:cBhvr>
                                      <p:tavLst>
                                        <p:tav tm="0">
                                          <p:val>
                                            <p:strVal val="#ppt_x"/>
                                          </p:val>
                                        </p:tav>
                                        <p:tav tm="100000">
                                          <p:val>
                                            <p:strVal val="#ppt_x"/>
                                          </p:val>
                                        </p:tav>
                                      </p:tavLst>
                                    </p:anim>
                                    <p:anim calcmode="lin" valueType="num">
                                      <p:cBhvr additive="base">
                                        <p:cTn id="7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AD85EB4-D633-48FA-9D56-DA2D872D8F27}"/>
              </a:ext>
            </a:extLst>
          </p:cNvPr>
          <p:cNvSpPr>
            <a:spLocks noGrp="1"/>
          </p:cNvSpPr>
          <p:nvPr>
            <p:ph idx="1"/>
          </p:nvPr>
        </p:nvSpPr>
        <p:spPr>
          <a:xfrm>
            <a:off x="677334" y="2148397"/>
            <a:ext cx="8596668" cy="3892966"/>
          </a:xfrm>
        </p:spPr>
        <p:txBody>
          <a:bodyPr>
            <a:normAutofit/>
          </a:bodyPr>
          <a:lstStyle/>
          <a:p>
            <a:pPr marL="0" indent="0" algn="ctr">
              <a:buNone/>
            </a:pPr>
            <a:r>
              <a:rPr lang="en-IN" sz="6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xmlns="" val="1019178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309</TotalTime>
  <Words>438</Words>
  <Application>Microsoft Office PowerPoint</Application>
  <PresentationFormat>Custom</PresentationFormat>
  <Paragraphs>141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Facet</vt:lpstr>
      <vt:lpstr>BCAC 232:  Data Structures </vt:lpstr>
      <vt:lpstr>  SELECTION SORT </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BCAC 232:  Data Structures</dc:title>
  <dc:creator>SHK</dc:creator>
  <cp:lastModifiedBy>BBH</cp:lastModifiedBy>
  <cp:revision>18</cp:revision>
  <dcterms:created xsi:type="dcterms:W3CDTF">2020-09-09T08:20:42Z</dcterms:created>
  <dcterms:modified xsi:type="dcterms:W3CDTF">2020-10-27T08:52:22Z</dcterms:modified>
</cp:coreProperties>
</file>